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13"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7" r:id="rId34"/>
    <p:sldId id="344" r:id="rId35"/>
    <p:sldId id="345" r:id="rId36"/>
    <p:sldId id="346" r:id="rId37"/>
    <p:sldId id="348" r:id="rId38"/>
    <p:sldId id="349" r:id="rId39"/>
    <p:sldId id="350" r:id="rId40"/>
    <p:sldId id="351" r:id="rId41"/>
    <p:sldId id="364" r:id="rId42"/>
    <p:sldId id="365" r:id="rId43"/>
    <p:sldId id="353" r:id="rId44"/>
    <p:sldId id="354" r:id="rId45"/>
    <p:sldId id="355" r:id="rId46"/>
    <p:sldId id="356" r:id="rId47"/>
    <p:sldId id="357" r:id="rId48"/>
    <p:sldId id="358" r:id="rId49"/>
    <p:sldId id="360" r:id="rId50"/>
    <p:sldId id="361" r:id="rId51"/>
    <p:sldId id="362" r:id="rId52"/>
    <p:sldId id="36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DDD"/>
    <a:srgbClr val="25CF35"/>
    <a:srgbClr val="239526"/>
    <a:srgbClr val="FF7C80"/>
    <a:srgbClr val="CB18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4" autoAdjust="0"/>
    <p:restoredTop sz="94660"/>
  </p:normalViewPr>
  <p:slideViewPr>
    <p:cSldViewPr snapToGrid="0" showGuides="1">
      <p:cViewPr varScale="1">
        <p:scale>
          <a:sx n="110" d="100"/>
          <a:sy n="110" d="100"/>
        </p:scale>
        <p:origin x="540" y="150"/>
      </p:cViewPr>
      <p:guideLst>
        <p:guide orient="horz" pos="2160"/>
        <p:guide pos="3840"/>
      </p:guideLst>
    </p:cSldViewPr>
  </p:slideViewPr>
  <p:notesTextViewPr>
    <p:cViewPr>
      <p:scale>
        <a:sx n="1" d="1"/>
        <a:sy n="1" d="1"/>
      </p:scale>
      <p:origin x="0" y="0"/>
    </p:cViewPr>
  </p:notesTextViewPr>
  <p:sorterViewPr>
    <p:cViewPr>
      <p:scale>
        <a:sx n="100" d="100"/>
        <a:sy n="100" d="100"/>
      </p:scale>
      <p:origin x="0" y="-7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915F05-3FEE-4A54-B1B8-96DAC24A572D}" type="datetimeFigureOut">
              <a:rPr lang="en-GB" smtClean="0"/>
              <a:t>23/08/2015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83000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915F05-3FEE-4A54-B1B8-96DAC24A572D}" type="datetimeFigureOut">
              <a:rPr lang="en-GB" smtClean="0"/>
              <a:t>23/08/2015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244447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915F05-3FEE-4A54-B1B8-96DAC24A572D}" type="datetimeFigureOut">
              <a:rPr lang="en-GB" smtClean="0"/>
              <a:t>23/08/2015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265314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915F05-3FEE-4A54-B1B8-96DAC24A572D}" type="datetimeFigureOut">
              <a:rPr lang="en-GB" smtClean="0"/>
              <a:t>23/08/2015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161933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15F05-3FEE-4A54-B1B8-96DAC24A572D}" type="datetimeFigureOut">
              <a:rPr lang="en-GB" smtClean="0"/>
              <a:t>23/08/2015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71961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915F05-3FEE-4A54-B1B8-96DAC24A572D}" type="datetimeFigureOut">
              <a:rPr lang="en-GB" smtClean="0"/>
              <a:t>23/08/2015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21720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915F05-3FEE-4A54-B1B8-96DAC24A572D}" type="datetimeFigureOut">
              <a:rPr lang="en-GB" smtClean="0"/>
              <a:t>23/08/2015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281384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915F05-3FEE-4A54-B1B8-96DAC24A572D}" type="datetimeFigureOut">
              <a:rPr lang="en-GB" smtClean="0"/>
              <a:t>23/08/2015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333137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15F05-3FEE-4A54-B1B8-96DAC24A572D}" type="datetimeFigureOut">
              <a:rPr lang="en-GB" smtClean="0"/>
              <a:t>23/08/2015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40108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15F05-3FEE-4A54-B1B8-96DAC24A572D}" type="datetimeFigureOut">
              <a:rPr lang="en-GB" smtClean="0"/>
              <a:t>23/08/2015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260849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15F05-3FEE-4A54-B1B8-96DAC24A572D}" type="datetimeFigureOut">
              <a:rPr lang="en-GB" smtClean="0"/>
              <a:t>23/08/2015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197841-7B3B-42AE-BC4D-C931093C6FD3}" type="slidenum">
              <a:rPr lang="en-GB" smtClean="0"/>
              <a:t>‹#›</a:t>
            </a:fld>
            <a:endParaRPr lang="en-GB"/>
          </a:p>
        </p:txBody>
      </p:sp>
    </p:spTree>
    <p:extLst>
      <p:ext uri="{BB962C8B-B14F-4D97-AF65-F5344CB8AC3E}">
        <p14:creationId xmlns:p14="http://schemas.microsoft.com/office/powerpoint/2010/main" val="249893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15F05-3FEE-4A54-B1B8-96DAC24A572D}" type="datetimeFigureOut">
              <a:rPr lang="en-GB" smtClean="0"/>
              <a:t>23/08/2015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97841-7B3B-42AE-BC4D-C931093C6FD3}" type="slidenum">
              <a:rPr lang="en-GB" smtClean="0"/>
              <a:t>‹#›</a:t>
            </a:fld>
            <a:endParaRPr lang="en-GB"/>
          </a:p>
        </p:txBody>
      </p:sp>
    </p:spTree>
    <p:extLst>
      <p:ext uri="{BB962C8B-B14F-4D97-AF65-F5344CB8AC3E}">
        <p14:creationId xmlns:p14="http://schemas.microsoft.com/office/powerpoint/2010/main" val="187439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1261884"/>
          </a:xfrm>
          <a:prstGeom prst="rect">
            <a:avLst/>
          </a:prstGeom>
          <a:noFill/>
        </p:spPr>
        <p:txBody>
          <a:bodyPr wrap="square" rtlCol="0">
            <a:spAutoFit/>
          </a:bodyPr>
          <a:lstStyle/>
          <a:p>
            <a:pPr algn="ctr"/>
            <a:r>
              <a:rPr lang="en-GB" sz="44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Set in jelly or set in stone?</a:t>
            </a:r>
          </a:p>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429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0953946" cy="646331"/>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(9:38-10:27)</a:t>
            </a:r>
            <a:endParaRPr lang="en-GB" sz="36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111604"/>
            <a:ext cx="9873006"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3600" b="1" dirty="0" smtClean="0">
                <a:ln>
                  <a:solidFill>
                    <a:schemeClr val="tx1"/>
                  </a:solidFill>
                </a:ln>
                <a:solidFill>
                  <a:srgbClr val="002060"/>
                </a:solidFill>
                <a:effectLst>
                  <a:glow rad="63500">
                    <a:schemeClr val="accent1">
                      <a:lumMod val="40000"/>
                      <a:lumOff val="60000"/>
                    </a:schemeClr>
                  </a:glow>
                  <a:outerShdw blurRad="38100" dist="38100" dir="2700000" algn="tl">
                    <a:srgbClr val="000000">
                      <a:alpha val="43137"/>
                    </a:srgbClr>
                  </a:outerShdw>
                </a:effectLst>
              </a:rPr>
              <a:t>Leading by example</a:t>
            </a:r>
            <a:endParaRPr lang="en-GB" sz="3600" b="1" dirty="0">
              <a:ln>
                <a:solidFill>
                  <a:schemeClr val="tx1"/>
                </a:solidFill>
              </a:ln>
              <a:solidFill>
                <a:srgbClr val="002060"/>
              </a:solidFill>
              <a:effectLst>
                <a:glow rad="63500">
                  <a:schemeClr val="accent1">
                    <a:lumMod val="40000"/>
                    <a:lumOff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078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793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4832092"/>
          </a:xfrm>
          <a:prstGeom prst="rect">
            <a:avLst/>
          </a:prstGeom>
          <a:noFill/>
        </p:spPr>
        <p:txBody>
          <a:bodyPr wrap="square" rtlCol="0">
            <a:spAutoFit/>
          </a:bodyPr>
          <a:lstStyle/>
          <a:p>
            <a:r>
              <a:rPr lang="en-GB" sz="2800" b="1" baseline="30000" dirty="0"/>
              <a:t> </a:t>
            </a:r>
            <a:r>
              <a:rPr lang="en-GB" sz="2800" b="1" i="1" dirty="0">
                <a:ln>
                  <a:solidFill>
                    <a:schemeClr val="tx1"/>
                  </a:solidFill>
                </a:ln>
                <a:solidFill>
                  <a:srgbClr val="FF0000"/>
                </a:solidFill>
                <a:effectLst>
                  <a:glow rad="63500">
                    <a:srgbClr val="FFFF00"/>
                  </a:glow>
                </a:effectLst>
              </a:rPr>
              <a:t>Then the rest of the people—the priests, Levites, gatekeepers, singers, Temple servants, and all who had separated themselves from the pagan people of the land in order to obey the Law of God, together with their wives, sons, daughters, and all who were old enough to </a:t>
            </a:r>
            <a:r>
              <a:rPr lang="en-GB" sz="2800" b="1" i="1" dirty="0" smtClean="0">
                <a:ln>
                  <a:solidFill>
                    <a:schemeClr val="tx1"/>
                  </a:solidFill>
                </a:ln>
                <a:solidFill>
                  <a:srgbClr val="FF0000"/>
                </a:solidFill>
                <a:effectLst>
                  <a:glow rad="63500">
                    <a:srgbClr val="FFFF00"/>
                  </a:glow>
                </a:effectLst>
              </a:rPr>
              <a:t>understand —</a:t>
            </a:r>
            <a:r>
              <a:rPr lang="en-GB" sz="2800" b="1" i="1" dirty="0">
                <a:ln>
                  <a:solidFill>
                    <a:schemeClr val="tx1"/>
                  </a:solidFill>
                </a:ln>
                <a:solidFill>
                  <a:srgbClr val="FF0000"/>
                </a:solidFill>
                <a:effectLst>
                  <a:glow rad="63500">
                    <a:srgbClr val="FFFF00"/>
                  </a:glow>
                </a:effectLst>
              </a:rPr>
              <a:t> </a:t>
            </a:r>
            <a:r>
              <a:rPr lang="en-GB" sz="2800" b="1" i="1" baseline="30000" dirty="0">
                <a:ln>
                  <a:solidFill>
                    <a:schemeClr val="tx1"/>
                  </a:solidFill>
                </a:ln>
                <a:solidFill>
                  <a:srgbClr val="FF0000"/>
                </a:solidFill>
                <a:effectLst>
                  <a:glow rad="63500">
                    <a:srgbClr val="FFFF00"/>
                  </a:glow>
                </a:effectLst>
              </a:rPr>
              <a:t> </a:t>
            </a:r>
            <a:r>
              <a:rPr lang="en-GB" sz="2800" b="1" i="1" dirty="0">
                <a:ln>
                  <a:solidFill>
                    <a:schemeClr val="tx1"/>
                  </a:solidFill>
                </a:ln>
                <a:solidFill>
                  <a:srgbClr val="FF0000"/>
                </a:solidFill>
                <a:effectLst>
                  <a:glow rad="63500">
                    <a:srgbClr val="FFFF00"/>
                  </a:glow>
                </a:effectLst>
              </a:rPr>
              <a:t>joined their leaders and bound themselves with an oath. They </a:t>
            </a:r>
            <a:r>
              <a:rPr lang="en-GB" sz="2800" b="1" i="1" dirty="0" smtClean="0">
                <a:ln>
                  <a:solidFill>
                    <a:schemeClr val="tx1"/>
                  </a:solidFill>
                </a:ln>
                <a:solidFill>
                  <a:srgbClr val="FF0000"/>
                </a:solidFill>
                <a:effectLst>
                  <a:glow rad="63500">
                    <a:srgbClr val="FFFF00"/>
                  </a:glow>
                </a:effectLst>
              </a:rPr>
              <a:t>vowed to accept the </a:t>
            </a:r>
            <a:r>
              <a:rPr lang="en-GB" sz="2800" b="1" i="1" dirty="0">
                <a:ln>
                  <a:solidFill>
                    <a:schemeClr val="tx1"/>
                  </a:solidFill>
                </a:ln>
                <a:solidFill>
                  <a:srgbClr val="FF0000"/>
                </a:solidFill>
                <a:effectLst>
                  <a:glow rad="63500">
                    <a:srgbClr val="FFFF00"/>
                  </a:glow>
                </a:effectLst>
              </a:rPr>
              <a:t>curse </a:t>
            </a:r>
            <a:r>
              <a:rPr lang="en-GB" sz="2800" b="1" i="1" dirty="0" smtClean="0">
                <a:ln>
                  <a:solidFill>
                    <a:schemeClr val="tx1"/>
                  </a:solidFill>
                </a:ln>
                <a:solidFill>
                  <a:srgbClr val="FF0000"/>
                </a:solidFill>
                <a:effectLst>
                  <a:glow rad="63500">
                    <a:srgbClr val="FFFF00"/>
                  </a:glow>
                </a:effectLst>
              </a:rPr>
              <a:t>of God </a:t>
            </a:r>
            <a:r>
              <a:rPr lang="en-GB" sz="2800" b="1" i="1" dirty="0">
                <a:ln>
                  <a:solidFill>
                    <a:schemeClr val="tx1"/>
                  </a:solidFill>
                </a:ln>
                <a:solidFill>
                  <a:srgbClr val="FF0000"/>
                </a:solidFill>
                <a:effectLst>
                  <a:glow rad="63500">
                    <a:srgbClr val="FFFF00"/>
                  </a:glow>
                </a:effectLst>
              </a:rPr>
              <a:t>if they failed to obey the Law of God as issued by his servant Moses. They solemnly promised to carefully follow all the commands, regulations, and decrees of </a:t>
            </a:r>
            <a:r>
              <a:rPr lang="en-GB" sz="2800" b="1" i="1" dirty="0" smtClean="0">
                <a:ln>
                  <a:solidFill>
                    <a:schemeClr val="tx1"/>
                  </a:solidFill>
                </a:ln>
                <a:solidFill>
                  <a:srgbClr val="FF0000"/>
                </a:solidFill>
                <a:effectLst>
                  <a:glow rad="63500">
                    <a:srgbClr val="FFFF00"/>
                  </a:glow>
                </a:effectLst>
              </a:rPr>
              <a:t>the </a:t>
            </a:r>
            <a:r>
              <a:rPr lang="en-GB" sz="2800" b="1" i="1" cap="small" dirty="0" smtClean="0">
                <a:ln>
                  <a:solidFill>
                    <a:schemeClr val="tx1"/>
                  </a:solidFill>
                </a:ln>
                <a:solidFill>
                  <a:srgbClr val="FF0000"/>
                </a:solidFill>
                <a:effectLst>
                  <a:glow rad="63500">
                    <a:srgbClr val="FFFF00"/>
                  </a:glow>
                </a:effectLst>
              </a:rPr>
              <a:t>Lord</a:t>
            </a:r>
            <a:r>
              <a:rPr lang="en-GB" sz="2800" b="1" i="1" dirty="0">
                <a:ln>
                  <a:solidFill>
                    <a:schemeClr val="tx1"/>
                  </a:solidFill>
                </a:ln>
                <a:solidFill>
                  <a:srgbClr val="FF0000"/>
                </a:solidFill>
                <a:effectLst>
                  <a:glow rad="63500">
                    <a:srgbClr val="FFFF00"/>
                  </a:glow>
                </a:effectLst>
              </a:rPr>
              <a:t> </a:t>
            </a:r>
            <a:r>
              <a:rPr lang="en-GB" sz="2800" b="1" i="1" dirty="0" smtClean="0">
                <a:ln>
                  <a:solidFill>
                    <a:schemeClr val="tx1"/>
                  </a:solidFill>
                </a:ln>
                <a:solidFill>
                  <a:srgbClr val="FF0000"/>
                </a:solidFill>
                <a:effectLst>
                  <a:glow rad="63500">
                    <a:srgbClr val="FFFF00"/>
                  </a:glow>
                </a:effectLst>
              </a:rPr>
              <a:t>their Lord </a:t>
            </a:r>
            <a:r>
              <a:rPr lang="en-GB" sz="2800" b="1" dirty="0" smtClean="0">
                <a:ln>
                  <a:solidFill>
                    <a:schemeClr val="tx1"/>
                  </a:solidFill>
                </a:ln>
                <a:solidFill>
                  <a:srgbClr val="FF0000"/>
                </a:solidFill>
                <a:effectLst>
                  <a:glow rad="63500">
                    <a:srgbClr val="FFFF00"/>
                  </a:glow>
                </a:effectLst>
              </a:rPr>
              <a:t>(v.28-29 NLT)</a:t>
            </a:r>
            <a:endParaRPr lang="en-GB" sz="2800" b="1" i="1" dirty="0">
              <a:ln>
                <a:solidFill>
                  <a:schemeClr val="tx1"/>
                </a:solidFill>
              </a:ln>
              <a:solidFill>
                <a:srgbClr val="FF0000"/>
              </a:solidFill>
              <a:effectLst>
                <a:glow rad="63500">
                  <a:srgbClr val="FFFF00"/>
                </a:glow>
              </a:effectLst>
            </a:endParaRPr>
          </a:p>
          <a:p>
            <a:r>
              <a:rPr lang="en-GB" sz="2800" dirty="0">
                <a:ln>
                  <a:solidFill>
                    <a:schemeClr val="tx1"/>
                  </a:solidFill>
                </a:ln>
                <a:solidFill>
                  <a:srgbClr val="FF0000"/>
                </a:solidFill>
              </a:rPr>
              <a:t/>
            </a:r>
            <a:br>
              <a:rPr lang="en-GB" sz="2800" dirty="0">
                <a:ln>
                  <a:solidFill>
                    <a:schemeClr val="tx1"/>
                  </a:solidFill>
                </a:ln>
                <a:solidFill>
                  <a:srgbClr val="FF0000"/>
                </a:solidFill>
              </a:rPr>
            </a:br>
            <a:endParaRPr lang="en-GB" sz="2800" b="1" i="1" dirty="0">
              <a:ln>
                <a:solidFill>
                  <a:schemeClr val="tx1"/>
                </a:solidFill>
              </a:ln>
              <a:solidFill>
                <a:srgbClr val="FF0000"/>
              </a:solidFill>
              <a:effectLst>
                <a:glow rad="63500">
                  <a:srgbClr val="FFFF00"/>
                </a:glow>
              </a:effectLst>
            </a:endParaRPr>
          </a:p>
        </p:txBody>
      </p:sp>
    </p:spTree>
    <p:extLst>
      <p:ext uri="{BB962C8B-B14F-4D97-AF65-F5344CB8AC3E}">
        <p14:creationId xmlns:p14="http://schemas.microsoft.com/office/powerpoint/2010/main" val="153231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1077218"/>
          </a:xfrm>
          <a:prstGeom prst="rect">
            <a:avLst/>
          </a:prstGeom>
          <a:noFill/>
          <a:effectLst>
            <a:glow rad="127000">
              <a:schemeClr val="accent1">
                <a:lumMod val="40000"/>
                <a:lumOff val="60000"/>
              </a:schemeClr>
            </a:glow>
          </a:effectLst>
        </p:spPr>
        <p:txBody>
          <a:bodyPr wrap="square" rtlCol="0">
            <a:spAutoFit/>
          </a:bodyPr>
          <a:lstStyle/>
          <a:p>
            <a:pPr marL="457200" indent="-457200">
              <a:buClr>
                <a:srgbClr val="002060"/>
              </a:buClr>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curse – see Deut.27:15-26; 28:15-68 for                 contravening the covenant.</a:t>
            </a:r>
          </a:p>
        </p:txBody>
      </p:sp>
    </p:spTree>
    <p:extLst>
      <p:ext uri="{BB962C8B-B14F-4D97-AF65-F5344CB8AC3E}">
        <p14:creationId xmlns:p14="http://schemas.microsoft.com/office/powerpoint/2010/main" val="94643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954107"/>
          </a:xfrm>
          <a:prstGeom prst="rect">
            <a:avLst/>
          </a:prstGeom>
          <a:noFill/>
        </p:spPr>
        <p:txBody>
          <a:bodyPr wrap="square" rtlCol="0">
            <a:spAutoFit/>
          </a:bodyPr>
          <a:lstStyle/>
          <a:p>
            <a:pPr marL="457200" indent="-457200">
              <a:buClr>
                <a:srgbClr val="002060"/>
              </a:buClr>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curse – see Deut.27:15-26; 28:15-68 for contravening the covenant.</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Can Christians be cursed if we disobey? No!</a:t>
            </a:r>
            <a:endParaRPr lang="en-GB" sz="2800" b="1" i="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
        <p:nvSpPr>
          <p:cNvPr id="8" name="TextBox 7"/>
          <p:cNvSpPr txBox="1"/>
          <p:nvPr/>
        </p:nvSpPr>
        <p:spPr>
          <a:xfrm>
            <a:off x="1942647" y="3556010"/>
            <a:ext cx="9671991" cy="1508105"/>
          </a:xfrm>
          <a:prstGeom prst="rect">
            <a:avLst/>
          </a:prstGeom>
          <a:noFill/>
        </p:spPr>
        <p:txBody>
          <a:bodyPr wrap="square" rtlCol="0">
            <a:spAutoFit/>
          </a:bodyPr>
          <a:lstStyle/>
          <a:p>
            <a:r>
              <a:rPr lang="en-GB" sz="3200" b="1" i="1" dirty="0">
                <a:ln>
                  <a:solidFill>
                    <a:schemeClr val="tx1"/>
                  </a:solidFill>
                </a:ln>
                <a:solidFill>
                  <a:srgbClr val="FF0000"/>
                </a:solidFill>
                <a:effectLst>
                  <a:glow rad="63500">
                    <a:srgbClr val="FFFF00"/>
                  </a:glow>
                </a:effectLst>
              </a:rPr>
              <a:t>Christ has redeemed us from the curse of the law having himself become a curse for us” </a:t>
            </a:r>
            <a:r>
              <a:rPr lang="en-GB" sz="3200" b="1" dirty="0">
                <a:ln>
                  <a:solidFill>
                    <a:schemeClr val="tx1"/>
                  </a:solidFill>
                </a:ln>
                <a:solidFill>
                  <a:srgbClr val="FF0000"/>
                </a:solidFill>
                <a:effectLst>
                  <a:glow rad="63500">
                    <a:srgbClr val="FFFF00"/>
                  </a:glow>
                </a:effectLst>
              </a:rPr>
              <a:t>(Gal 3:13). </a:t>
            </a:r>
          </a:p>
          <a:p>
            <a:endParaRPr lang="en-GB" sz="2800" b="1" dirty="0">
              <a:solidFill>
                <a:srgbClr val="FF0000"/>
              </a:solidFill>
            </a:endParaRPr>
          </a:p>
        </p:txBody>
      </p:sp>
    </p:spTree>
    <p:extLst>
      <p:ext uri="{BB962C8B-B14F-4D97-AF65-F5344CB8AC3E}">
        <p14:creationId xmlns:p14="http://schemas.microsoft.com/office/powerpoint/2010/main" val="181066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954107"/>
          </a:xfrm>
          <a:prstGeom prst="rect">
            <a:avLst/>
          </a:prstGeom>
          <a:noFill/>
        </p:spPr>
        <p:txBody>
          <a:bodyPr wrap="square" rtlCol="0">
            <a:spAutoFit/>
          </a:bodyPr>
          <a:lstStyle/>
          <a:p>
            <a:pPr marL="457200" indent="-457200">
              <a:buClr>
                <a:srgbClr val="002060"/>
              </a:buClr>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curse – see Deut.27:15-26; 28:15-68 for contravening the covenant.</a:t>
            </a:r>
          </a:p>
          <a:p>
            <a:pPr marL="457200" indent="-457200">
              <a:buClr>
                <a:srgbClr val="002060"/>
              </a:buClr>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Can Christians be cursed if we disobey? No!</a:t>
            </a:r>
            <a:endParaRPr lang="en-GB" sz="2800" b="1" i="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
        <p:nvSpPr>
          <p:cNvPr id="8" name="TextBox 7"/>
          <p:cNvSpPr txBox="1"/>
          <p:nvPr/>
        </p:nvSpPr>
        <p:spPr>
          <a:xfrm>
            <a:off x="2083324" y="3655155"/>
            <a:ext cx="9634284" cy="523220"/>
          </a:xfrm>
          <a:prstGeom prst="rect">
            <a:avLst/>
          </a:prstGeom>
          <a:noFill/>
        </p:spPr>
        <p:txBody>
          <a:bodyPr wrap="square" spcCol="36000" rtlCol="0">
            <a:spAutoFit/>
          </a:bodyPr>
          <a:lstStyle/>
          <a:p>
            <a:pPr>
              <a:spcBef>
                <a:spcPts val="600"/>
              </a:spcBef>
            </a:pPr>
            <a:r>
              <a:rPr lang="en-GB" sz="2800" b="1" dirty="0" smtClean="0">
                <a:ln>
                  <a:solidFill>
                    <a:schemeClr val="tx1"/>
                  </a:solidFill>
                </a:ln>
                <a:solidFill>
                  <a:srgbClr val="239526"/>
                </a:solidFill>
                <a:effectLst>
                  <a:glow rad="63500">
                    <a:srgbClr val="FFFF00"/>
                  </a:glow>
                </a:effectLst>
              </a:rPr>
              <a:t>BUT! </a:t>
            </a:r>
            <a:r>
              <a:rPr lang="en-GB" sz="2800" b="1" dirty="0" smtClean="0">
                <a:ln>
                  <a:solidFill>
                    <a:schemeClr val="tx1"/>
                  </a:solidFill>
                </a:ln>
                <a:solidFill>
                  <a:srgbClr val="239526"/>
                </a:solidFill>
                <a:effectLst>
                  <a:glow rad="63500">
                    <a:srgbClr val="FFFF00"/>
                  </a:glow>
                  <a:outerShdw blurRad="38100" dist="38100" dir="2700000" algn="tl">
                    <a:srgbClr val="000000">
                      <a:alpha val="43137"/>
                    </a:srgbClr>
                  </a:outerShdw>
                </a:effectLst>
              </a:rPr>
              <a:t>The Lord </a:t>
            </a:r>
            <a:r>
              <a:rPr lang="en-GB" sz="2800" b="1" u="sng" kern="1400" dirty="0" smtClean="0">
                <a:ln>
                  <a:solidFill>
                    <a:schemeClr val="tx1"/>
                  </a:solidFill>
                </a:ln>
                <a:solidFill>
                  <a:srgbClr val="25CF35"/>
                </a:solidFill>
                <a:effectLst>
                  <a:glow rad="63500">
                    <a:srgbClr val="FFFF00"/>
                  </a:glow>
                  <a:outerShdw blurRad="50800" dist="12700" dir="5400000" algn="ctr" rotWithShape="0">
                    <a:srgbClr val="000000">
                      <a:alpha val="43137"/>
                    </a:srgbClr>
                  </a:outerShdw>
                </a:effectLst>
                <a:uFill>
                  <a:solidFill>
                    <a:srgbClr val="00B050"/>
                  </a:solidFill>
                </a:uFill>
              </a:rPr>
              <a:t>does</a:t>
            </a:r>
            <a:r>
              <a:rPr lang="en-GB" sz="2800" b="1" kern="1400" dirty="0" smtClean="0">
                <a:ln>
                  <a:solidFill>
                    <a:schemeClr val="tx1"/>
                  </a:solidFill>
                </a:ln>
                <a:solidFill>
                  <a:srgbClr val="239526"/>
                </a:solidFill>
                <a:effectLst>
                  <a:glow rad="63500">
                    <a:srgbClr val="FFFF00"/>
                  </a:glow>
                </a:effectLst>
              </a:rPr>
              <a:t> </a:t>
            </a:r>
            <a:r>
              <a:rPr lang="en-GB" sz="2800" b="1" dirty="0" smtClean="0">
                <a:ln>
                  <a:solidFill>
                    <a:schemeClr val="tx1"/>
                  </a:solidFill>
                </a:ln>
                <a:solidFill>
                  <a:srgbClr val="239526"/>
                </a:solidFill>
                <a:effectLst>
                  <a:glow rad="63500">
                    <a:srgbClr val="FFFF00"/>
                  </a:glow>
                </a:effectLst>
              </a:rPr>
              <a:t>discipline</a:t>
            </a:r>
            <a:r>
              <a:rPr lang="en-GB" sz="2800" b="1" dirty="0" smtClean="0">
                <a:ln>
                  <a:solidFill>
                    <a:schemeClr val="tx1"/>
                  </a:solidFill>
                </a:ln>
                <a:solidFill>
                  <a:srgbClr val="239526"/>
                </a:solidFill>
                <a:effectLst>
                  <a:glow rad="63500">
                    <a:srgbClr val="FFFF00"/>
                  </a:glow>
                  <a:outerShdw blurRad="38100" dist="38100" dir="2700000" algn="tl">
                    <a:srgbClr val="000000">
                      <a:alpha val="43137"/>
                    </a:srgbClr>
                  </a:outerShdw>
                </a:effectLst>
              </a:rPr>
              <a:t> those He loves</a:t>
            </a:r>
            <a:endParaRPr lang="en-GB" sz="2800" b="1" dirty="0">
              <a:ln>
                <a:solidFill>
                  <a:schemeClr val="tx1"/>
                </a:solidFill>
              </a:ln>
              <a:solidFill>
                <a:srgbClr val="239526"/>
              </a:solidFill>
              <a:effectLst>
                <a:glow rad="63500">
                  <a:srgbClr val="FFFF00"/>
                </a:glow>
                <a:outerShdw blurRad="38100" dist="38100" dir="2700000" algn="tl">
                  <a:srgbClr val="000000">
                    <a:alpha val="43137"/>
                  </a:srgbClr>
                </a:outerShdw>
              </a:effectLst>
            </a:endParaRPr>
          </a:p>
        </p:txBody>
      </p:sp>
      <p:sp>
        <p:nvSpPr>
          <p:cNvPr id="10" name="TextBox 9"/>
          <p:cNvSpPr txBox="1"/>
          <p:nvPr/>
        </p:nvSpPr>
        <p:spPr>
          <a:xfrm>
            <a:off x="1758009" y="4240915"/>
            <a:ext cx="9671991" cy="2554545"/>
          </a:xfrm>
          <a:prstGeom prst="rect">
            <a:avLst/>
          </a:prstGeom>
          <a:noFill/>
        </p:spPr>
        <p:txBody>
          <a:bodyPr wrap="square" rtlCol="0">
            <a:spAutoFit/>
          </a:bodyPr>
          <a:lstStyle/>
          <a:p>
            <a:r>
              <a:rPr lang="en-GB" sz="32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We are to</a:t>
            </a:r>
            <a:r>
              <a:rPr lang="en-GB" sz="3200" b="1" dirty="0" smtClean="0">
                <a:ln>
                  <a:solidFill>
                    <a:schemeClr val="tx1"/>
                  </a:solidFill>
                </a:ln>
                <a:solidFill>
                  <a:srgbClr val="FFFF00"/>
                </a:solidFill>
                <a:effectLst>
                  <a:glow rad="63500">
                    <a:srgbClr val="FFFF00"/>
                  </a:glow>
                  <a:outerShdw blurRad="38100" dist="38100" dir="2700000" algn="tl">
                    <a:srgbClr val="000000">
                      <a:alpha val="43137"/>
                    </a:srgbClr>
                  </a:outerShdw>
                </a:effectLst>
              </a:rPr>
              <a:t>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cleanse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ourselves from all defilement of flesh and spirit</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perfecting holiness in the fear of God” </a:t>
            </a:r>
            <a:r>
              <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rPr>
              <a:t>(2 Cor.7:1)</a:t>
            </a:r>
          </a:p>
          <a:p>
            <a:r>
              <a:rPr lang="en-GB" sz="3200" dirty="0"/>
              <a:t> </a:t>
            </a:r>
          </a:p>
          <a:p>
            <a:r>
              <a:rPr lang="en-GB" sz="3200" i="1" dirty="0" smtClean="0"/>
              <a:t> </a:t>
            </a:r>
            <a:endParaRPr lang="en-GB" sz="3200" dirty="0"/>
          </a:p>
        </p:txBody>
      </p:sp>
    </p:spTree>
    <p:extLst>
      <p:ext uri="{BB962C8B-B14F-4D97-AF65-F5344CB8AC3E}">
        <p14:creationId xmlns:p14="http://schemas.microsoft.com/office/powerpoint/2010/main" val="8328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importance of family time!</a:t>
            </a:r>
            <a:r>
              <a:rPr lang="en-GB" sz="3200" b="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 </a:t>
            </a:r>
            <a:endParaRPr lang="en-GB" sz="2800" b="1" i="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8356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954107"/>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importance of family time!</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Following God’s Law together</a:t>
            </a:r>
            <a:r>
              <a:rPr lang="en-GB" sz="3200" b="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 </a:t>
            </a:r>
            <a:endParaRPr lang="en-GB" sz="2800" b="1" i="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
        <p:nvSpPr>
          <p:cNvPr id="8" name="TextBox 7"/>
          <p:cNvSpPr txBox="1"/>
          <p:nvPr/>
        </p:nvSpPr>
        <p:spPr>
          <a:xfrm>
            <a:off x="1910499" y="3345111"/>
            <a:ext cx="10196146" cy="1846659"/>
          </a:xfrm>
          <a:prstGeom prst="rect">
            <a:avLst/>
          </a:prstGeom>
          <a:noFill/>
        </p:spPr>
        <p:txBody>
          <a:bodyPr wrap="square" rtlCol="0">
            <a:spAutoFit/>
          </a:bodyPr>
          <a:lstStyle/>
          <a:p>
            <a:r>
              <a:rPr lang="en-GB" dirty="0"/>
              <a:t> </a:t>
            </a:r>
          </a:p>
          <a:p>
            <a:r>
              <a:rPr lang="en-GB" sz="3200" b="1" i="1" dirty="0" smtClean="0">
                <a:solidFill>
                  <a:srgbClr val="FF0000"/>
                </a:solidFill>
                <a:effectLst>
                  <a:glow rad="63500">
                    <a:srgbClr val="FFFF00"/>
                  </a:glow>
                  <a:outerShdw blurRad="38100" dist="38100" dir="2700000" algn="tl">
                    <a:srgbClr val="000000">
                      <a:alpha val="43137"/>
                    </a:srgbClr>
                  </a:outerShdw>
                </a:effectLst>
              </a:rPr>
              <a:t>“</a:t>
            </a:r>
            <a:r>
              <a:rPr lang="en-GB" sz="3200" b="1" i="1" dirty="0">
                <a:solidFill>
                  <a:srgbClr val="FF0000"/>
                </a:solidFill>
                <a:effectLst>
                  <a:glow rad="63500">
                    <a:srgbClr val="FFFF00"/>
                  </a:glow>
                  <a:outerShdw blurRad="38100" dist="38100" dir="2700000" algn="tl">
                    <a:srgbClr val="000000">
                      <a:alpha val="43137"/>
                    </a:srgbClr>
                  </a:outerShdw>
                </a:effectLst>
              </a:rPr>
              <a:t>to follow the Law of God given through Moses, the servant of God and to obey carefully all the commands, regulations and decrees of the Lord our God” </a:t>
            </a:r>
            <a:r>
              <a:rPr lang="en-GB" sz="3200" b="1" dirty="0">
                <a:solidFill>
                  <a:srgbClr val="FF0000"/>
                </a:solidFill>
                <a:effectLst>
                  <a:glow rad="63500">
                    <a:srgbClr val="FFFF00"/>
                  </a:glow>
                  <a:outerShdw blurRad="38100" dist="38100" dir="2700000" algn="tl">
                    <a:srgbClr val="000000">
                      <a:alpha val="43137"/>
                    </a:srgbClr>
                  </a:outerShdw>
                </a:effectLst>
              </a:rPr>
              <a:t>(v.29</a:t>
            </a:r>
            <a:r>
              <a:rPr lang="en-GB" sz="3200" b="1" dirty="0" smtClean="0">
                <a:solidFill>
                  <a:srgbClr val="FF0000"/>
                </a:solidFill>
                <a:effectLst>
                  <a:glow rad="63500">
                    <a:srgbClr val="FFFF00"/>
                  </a:glow>
                  <a:outerShdw blurRad="38100" dist="38100" dir="2700000" algn="tl">
                    <a:srgbClr val="000000">
                      <a:alpha val="43137"/>
                    </a:srgbClr>
                  </a:outerShdw>
                </a:effectLst>
              </a:rPr>
              <a:t>)</a:t>
            </a:r>
            <a:endParaRPr lang="en-GB" dirty="0"/>
          </a:p>
        </p:txBody>
      </p:sp>
    </p:spTree>
    <p:extLst>
      <p:ext uri="{BB962C8B-B14F-4D97-AF65-F5344CB8AC3E}">
        <p14:creationId xmlns:p14="http://schemas.microsoft.com/office/powerpoint/2010/main" val="314321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1323439"/>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importance of family time!</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Following God’s Law together</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More study needed</a:t>
            </a:r>
            <a:r>
              <a:rPr lang="en-GB" sz="3200" b="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 </a:t>
            </a:r>
            <a:endParaRPr lang="en-GB" sz="2800" b="1" i="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563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1692771"/>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importance of family time!</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Following God’s Law together</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More study needed</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Separation (v.28) – the meaning in modern context? </a:t>
            </a:r>
            <a:r>
              <a:rPr lang="en-GB" sz="3200" b="1" dirty="0">
                <a:ln>
                  <a:solidFill>
                    <a:schemeClr val="tx1"/>
                  </a:solidFill>
                </a:ln>
                <a:solidFill>
                  <a:srgbClr val="FFFF00"/>
                </a:solidFill>
                <a:effectLst>
                  <a:glow rad="127000">
                    <a:schemeClr val="accent1">
                      <a:lumMod val="40000"/>
                      <a:lumOff val="60000"/>
                    </a:schemeClr>
                  </a:glow>
                  <a:outerShdw blurRad="38100" dist="38100" dir="2700000" algn="tl">
                    <a:srgbClr val="000000">
                      <a:alpha val="43137"/>
                    </a:srgbClr>
                  </a:outerShdw>
                </a:effectLst>
              </a:rPr>
              <a:t> </a:t>
            </a:r>
            <a:endParaRPr lang="en-GB" sz="2800" b="1" i="1" dirty="0">
              <a:ln>
                <a:solidFill>
                  <a:schemeClr val="tx1"/>
                </a:solidFill>
              </a:ln>
              <a:solidFill>
                <a:srgbClr val="FF0000"/>
              </a:solidFill>
              <a:effectLst>
                <a:glow rad="127000">
                  <a:schemeClr val="accent1">
                    <a:lumMod val="40000"/>
                    <a:lumOff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471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1200329"/>
          </a:xfrm>
          <a:prstGeom prst="rect">
            <a:avLst/>
          </a:prstGeom>
          <a:noFill/>
        </p:spPr>
        <p:txBody>
          <a:bodyPr wrap="square" rtlCol="0">
            <a:spAutoFit/>
          </a:bodyPr>
          <a:lstStyle/>
          <a:p>
            <a:pPr algn="ctr"/>
            <a:r>
              <a:rPr lang="en-GB" sz="40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Set in jelly or set in stone?</a:t>
            </a:r>
          </a:p>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693" y="2154262"/>
            <a:ext cx="2371831" cy="3166517"/>
          </a:xfrm>
          <a:prstGeom prst="rect">
            <a:avLst/>
          </a:prstGeom>
        </p:spPr>
      </p:pic>
      <p:sp>
        <p:nvSpPr>
          <p:cNvPr id="9" name="TextBox 8"/>
          <p:cNvSpPr txBox="1"/>
          <p:nvPr/>
        </p:nvSpPr>
        <p:spPr>
          <a:xfrm>
            <a:off x="1076919" y="2201654"/>
            <a:ext cx="5505253" cy="2800767"/>
          </a:xfrm>
          <a:prstGeom prst="rect">
            <a:avLst/>
          </a:prstGeom>
          <a:noFill/>
        </p:spPr>
        <p:txBody>
          <a:bodyPr wrap="square" rtlCol="0">
            <a:spAutoFit/>
          </a:bodyPr>
          <a:lstStyle/>
          <a:p>
            <a:r>
              <a:rPr lang="en-GB" sz="4400" b="1" dirty="0" smtClean="0">
                <a:ln>
                  <a:solidFill>
                    <a:schemeClr val="tx1"/>
                  </a:solidFill>
                </a:ln>
                <a:solidFill>
                  <a:srgbClr val="002060"/>
                </a:solidFill>
                <a:effectLst>
                  <a:glow rad="63500">
                    <a:schemeClr val="accent4">
                      <a:lumMod val="40000"/>
                      <a:lumOff val="60000"/>
                    </a:schemeClr>
                  </a:glow>
                </a:effectLst>
              </a:rPr>
              <a:t>As Christians, we all believe in the concept of spiritual growth – don’t we…?!?</a:t>
            </a:r>
            <a:endParaRPr lang="en-GB" sz="4400" b="1" dirty="0">
              <a:ln>
                <a:solidFill>
                  <a:schemeClr val="tx1"/>
                </a:solidFill>
              </a:ln>
              <a:solidFill>
                <a:srgbClr val="002060"/>
              </a:solidFill>
              <a:effectLst>
                <a:glow rad="63500">
                  <a:schemeClr val="accent4">
                    <a:lumMod val="40000"/>
                    <a:lumOff val="60000"/>
                  </a:schemeClr>
                </a:glow>
              </a:effectLst>
            </a:endParaRPr>
          </a:p>
        </p:txBody>
      </p:sp>
    </p:spTree>
    <p:extLst>
      <p:ext uri="{BB962C8B-B14F-4D97-AF65-F5344CB8AC3E}">
        <p14:creationId xmlns:p14="http://schemas.microsoft.com/office/powerpoint/2010/main" val="18813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1692771"/>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importance of family time!</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Following God’s Law together</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More study needed</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Separation (v.28) – the meaning in modern context? </a:t>
            </a:r>
            <a:r>
              <a:rPr lang="en-GB" sz="3200" b="1" dirty="0">
                <a:ln>
                  <a:solidFill>
                    <a:schemeClr val="tx1"/>
                  </a:solidFill>
                </a:ln>
                <a:solidFill>
                  <a:srgbClr val="FFFF00"/>
                </a:solidFill>
                <a:effectLst>
                  <a:outerShdw blurRad="38100" dist="38100" dir="2700000" algn="tl">
                    <a:srgbClr val="000000">
                      <a:alpha val="43137"/>
                    </a:srgbClr>
                  </a:outerShdw>
                </a:effectLst>
              </a:rPr>
              <a:t> </a:t>
            </a:r>
            <a:endParaRPr lang="en-GB" sz="2800" b="1" i="1" dirty="0">
              <a:ln>
                <a:solidFill>
                  <a:schemeClr val="tx1"/>
                </a:solidFill>
              </a:ln>
              <a:solidFill>
                <a:srgbClr val="FF0000"/>
              </a:solidFill>
              <a:effectLst>
                <a:glow rad="63500">
                  <a:srgbClr val="FFFF00"/>
                </a:glow>
              </a:effectLst>
            </a:endParaRPr>
          </a:p>
        </p:txBody>
      </p:sp>
      <p:sp>
        <p:nvSpPr>
          <p:cNvPr id="8" name="TextBox 7"/>
          <p:cNvSpPr txBox="1"/>
          <p:nvPr/>
        </p:nvSpPr>
        <p:spPr>
          <a:xfrm>
            <a:off x="1979629" y="4235742"/>
            <a:ext cx="9040305" cy="523220"/>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Ø"/>
            </a:pPr>
            <a:r>
              <a:rPr lang="en-GB" sz="2800" b="1" dirty="0" smtClean="0">
                <a:ln>
                  <a:solidFill>
                    <a:schemeClr val="tx1"/>
                  </a:solidFill>
                </a:ln>
                <a:solidFill>
                  <a:schemeClr val="accent4">
                    <a:lumMod val="20000"/>
                    <a:lumOff val="80000"/>
                  </a:schemeClr>
                </a:solidFill>
                <a:effectLst>
                  <a:glow rad="63500">
                    <a:schemeClr val="accent1"/>
                  </a:glow>
                </a:effectLst>
              </a:rPr>
              <a:t>What NOT to do: - Amish! – live in the past </a:t>
            </a:r>
            <a:endParaRPr lang="en-GB" sz="2800" b="1" dirty="0">
              <a:ln>
                <a:solidFill>
                  <a:schemeClr val="tx1"/>
                </a:solidFill>
              </a:ln>
              <a:solidFill>
                <a:schemeClr val="accent4">
                  <a:lumMod val="20000"/>
                  <a:lumOff val="80000"/>
                </a:schemeClr>
              </a:solidFill>
              <a:effectLst>
                <a:glow rad="63500">
                  <a:schemeClr val="accent1"/>
                </a:glow>
              </a:effectLst>
            </a:endParaRPr>
          </a:p>
        </p:txBody>
      </p:sp>
    </p:spTree>
    <p:extLst>
      <p:ext uri="{BB962C8B-B14F-4D97-AF65-F5344CB8AC3E}">
        <p14:creationId xmlns:p14="http://schemas.microsoft.com/office/powerpoint/2010/main" val="7313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1692771"/>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importance of family time!</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Following God’s Law together</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More study needed</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Separation (v.28) – the meaning in modern context? </a:t>
            </a:r>
            <a:r>
              <a:rPr lang="en-GB" sz="3200" b="1" dirty="0">
                <a:ln>
                  <a:solidFill>
                    <a:schemeClr val="tx1"/>
                  </a:solidFill>
                </a:ln>
                <a:solidFill>
                  <a:srgbClr val="FFFF00"/>
                </a:solidFill>
                <a:effectLst>
                  <a:outerShdw blurRad="38100" dist="38100" dir="2700000" algn="tl">
                    <a:srgbClr val="000000">
                      <a:alpha val="43137"/>
                    </a:srgbClr>
                  </a:outerShdw>
                </a:effectLst>
              </a:rPr>
              <a:t> </a:t>
            </a:r>
            <a:endParaRPr lang="en-GB" sz="2800" b="1" i="1" dirty="0">
              <a:ln>
                <a:solidFill>
                  <a:schemeClr val="tx1"/>
                </a:solidFill>
              </a:ln>
              <a:solidFill>
                <a:srgbClr val="FF0000"/>
              </a:solidFill>
              <a:effectLst>
                <a:glow rad="63500">
                  <a:srgbClr val="FFFF00"/>
                </a:glow>
              </a:effectLst>
            </a:endParaRPr>
          </a:p>
        </p:txBody>
      </p:sp>
      <p:sp>
        <p:nvSpPr>
          <p:cNvPr id="8" name="TextBox 7"/>
          <p:cNvSpPr txBox="1"/>
          <p:nvPr/>
        </p:nvSpPr>
        <p:spPr>
          <a:xfrm>
            <a:off x="2007909" y="4281909"/>
            <a:ext cx="9040305" cy="954107"/>
          </a:xfrm>
          <a:prstGeom prst="rect">
            <a:avLst/>
          </a:prstGeom>
          <a:noFill/>
        </p:spPr>
        <p:txBody>
          <a:bodyPr wrap="square" rtlCol="0">
            <a:spAutoFit/>
          </a:bodyPr>
          <a:lstStyle/>
          <a:p>
            <a:pPr marL="457200" indent="-457200">
              <a:buFont typeface="Wingdings" panose="05000000000000000000" pitchFamily="2" charset="2"/>
              <a:buChar char="Ø"/>
            </a:pPr>
            <a:r>
              <a:rPr lang="en-GB" sz="2800" b="1" dirty="0" smtClean="0">
                <a:ln>
                  <a:solidFill>
                    <a:schemeClr val="tx1"/>
                  </a:solidFill>
                </a:ln>
                <a:solidFill>
                  <a:schemeClr val="accent4">
                    <a:lumMod val="20000"/>
                    <a:lumOff val="80000"/>
                  </a:schemeClr>
                </a:solidFill>
                <a:effectLst>
                  <a:glow rad="63500">
                    <a:schemeClr val="accent1"/>
                  </a:glow>
                </a:effectLst>
              </a:rPr>
              <a:t>What NOT to do: - Amish! – live in the past        </a:t>
            </a:r>
          </a:p>
          <a:p>
            <a:r>
              <a:rPr lang="en-GB" sz="2800" b="1" dirty="0">
                <a:ln>
                  <a:solidFill>
                    <a:schemeClr val="tx1"/>
                  </a:solidFill>
                </a:ln>
                <a:solidFill>
                  <a:schemeClr val="accent4">
                    <a:lumMod val="20000"/>
                    <a:lumOff val="80000"/>
                  </a:schemeClr>
                </a:solidFill>
                <a:effectLst>
                  <a:glow rad="63500">
                    <a:schemeClr val="accent1"/>
                  </a:glow>
                </a:effectLst>
              </a:rPr>
              <a:t>	</a:t>
            </a:r>
            <a:r>
              <a:rPr lang="en-GB" sz="2800" b="1" dirty="0" smtClean="0">
                <a:ln>
                  <a:solidFill>
                    <a:schemeClr val="tx1"/>
                  </a:solidFill>
                </a:ln>
                <a:solidFill>
                  <a:schemeClr val="accent4">
                    <a:lumMod val="20000"/>
                    <a:lumOff val="80000"/>
                  </a:schemeClr>
                </a:solidFill>
                <a:effectLst>
                  <a:glow rad="63500">
                    <a:schemeClr val="accent1"/>
                  </a:glow>
                </a:effectLst>
              </a:rPr>
              <a:t>	 	   - avoid all contact with non-Christians</a:t>
            </a:r>
            <a:endParaRPr lang="en-GB" sz="2800" b="1" dirty="0">
              <a:ln>
                <a:solidFill>
                  <a:schemeClr val="tx1"/>
                </a:solidFill>
              </a:ln>
              <a:solidFill>
                <a:schemeClr val="accent4">
                  <a:lumMod val="20000"/>
                  <a:lumOff val="80000"/>
                </a:schemeClr>
              </a:solidFill>
              <a:effectLst>
                <a:glow rad="63500">
                  <a:schemeClr val="accent1"/>
                </a:glow>
              </a:effectLst>
            </a:endParaRPr>
          </a:p>
        </p:txBody>
      </p:sp>
    </p:spTree>
    <p:extLst>
      <p:ext uri="{BB962C8B-B14F-4D97-AF65-F5344CB8AC3E}">
        <p14:creationId xmlns:p14="http://schemas.microsoft.com/office/powerpoint/2010/main" val="4366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077218"/>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567354"/>
            <a:ext cx="10231315" cy="1692771"/>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The importance of family time!</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Following God’s Law together</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More study needed</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Separation (v.28) – the meaning in modern context? </a:t>
            </a:r>
            <a:r>
              <a:rPr lang="en-GB" sz="3200" b="1" dirty="0">
                <a:ln>
                  <a:solidFill>
                    <a:schemeClr val="tx1"/>
                  </a:solidFill>
                </a:ln>
                <a:solidFill>
                  <a:srgbClr val="FFFF00"/>
                </a:solidFill>
                <a:effectLst>
                  <a:glow rad="127000">
                    <a:schemeClr val="accent1">
                      <a:lumMod val="40000"/>
                      <a:lumOff val="60000"/>
                    </a:schemeClr>
                  </a:glow>
                  <a:outerShdw blurRad="38100" dist="38100" dir="2700000" algn="tl">
                    <a:srgbClr val="000000">
                      <a:alpha val="43137"/>
                    </a:srgbClr>
                  </a:outerShdw>
                </a:effectLst>
              </a:rPr>
              <a:t> </a:t>
            </a:r>
            <a:endParaRPr lang="en-GB" sz="2800" b="1" i="1" dirty="0">
              <a:ln>
                <a:solidFill>
                  <a:schemeClr val="tx1"/>
                </a:solidFill>
              </a:ln>
              <a:solidFill>
                <a:srgbClr val="FF0000"/>
              </a:solidFill>
              <a:effectLst>
                <a:glow rad="127000">
                  <a:schemeClr val="accent1">
                    <a:lumMod val="40000"/>
                    <a:lumOff val="60000"/>
                  </a:schemeClr>
                </a:glow>
                <a:outerShdw blurRad="38100" dist="38100" dir="2700000" algn="tl">
                  <a:srgbClr val="000000">
                    <a:alpha val="43137"/>
                  </a:srgbClr>
                </a:outerShdw>
              </a:effectLst>
            </a:endParaRPr>
          </a:p>
        </p:txBody>
      </p:sp>
      <p:sp>
        <p:nvSpPr>
          <p:cNvPr id="8" name="TextBox 7"/>
          <p:cNvSpPr txBox="1"/>
          <p:nvPr/>
        </p:nvSpPr>
        <p:spPr>
          <a:xfrm>
            <a:off x="2036190" y="4260125"/>
            <a:ext cx="9040305" cy="954107"/>
          </a:xfrm>
          <a:prstGeom prst="rect">
            <a:avLst/>
          </a:prstGeom>
          <a:noFill/>
        </p:spPr>
        <p:txBody>
          <a:bodyPr wrap="square" rtlCol="0">
            <a:spAutoFit/>
          </a:bodyPr>
          <a:lstStyle/>
          <a:p>
            <a:pPr marL="457200" indent="-457200">
              <a:buFont typeface="Wingdings" panose="05000000000000000000" pitchFamily="2" charset="2"/>
              <a:buChar char="Ø"/>
            </a:pPr>
            <a:r>
              <a:rPr lang="en-GB" sz="2800" b="1" dirty="0" smtClean="0">
                <a:ln>
                  <a:solidFill>
                    <a:schemeClr val="tx1"/>
                  </a:solidFill>
                </a:ln>
                <a:solidFill>
                  <a:schemeClr val="accent4">
                    <a:lumMod val="20000"/>
                    <a:lumOff val="80000"/>
                  </a:schemeClr>
                </a:solidFill>
                <a:effectLst>
                  <a:glow rad="63500">
                    <a:schemeClr val="accent1"/>
                  </a:glow>
                </a:effectLst>
              </a:rPr>
              <a:t>What NOT to do</a:t>
            </a:r>
          </a:p>
          <a:p>
            <a:pPr marL="457200" indent="-457200">
              <a:buFont typeface="Wingdings" panose="05000000000000000000" pitchFamily="2" charset="2"/>
              <a:buChar char="Ø"/>
            </a:pPr>
            <a:r>
              <a:rPr lang="en-GB" sz="2800" b="1" dirty="0" smtClean="0">
                <a:ln>
                  <a:solidFill>
                    <a:schemeClr val="tx1"/>
                  </a:solidFill>
                </a:ln>
                <a:solidFill>
                  <a:schemeClr val="accent4">
                    <a:lumMod val="20000"/>
                    <a:lumOff val="80000"/>
                  </a:schemeClr>
                </a:solidFill>
                <a:effectLst>
                  <a:glow rad="63500">
                    <a:schemeClr val="accent1"/>
                  </a:glow>
                </a:effectLst>
              </a:rPr>
              <a:t>What IS needed – the proper balance</a:t>
            </a:r>
            <a:endParaRPr lang="en-GB" sz="2800" b="1" dirty="0">
              <a:ln>
                <a:solidFill>
                  <a:schemeClr val="tx1"/>
                </a:solidFill>
              </a:ln>
              <a:solidFill>
                <a:schemeClr val="accent4">
                  <a:lumMod val="20000"/>
                  <a:lumOff val="80000"/>
                </a:schemeClr>
              </a:solidFill>
              <a:effectLst>
                <a:glow rad="63500">
                  <a:schemeClr val="accent1"/>
                </a:glow>
              </a:effectLst>
            </a:endParaRPr>
          </a:p>
        </p:txBody>
      </p:sp>
    </p:spTree>
    <p:extLst>
      <p:ext uri="{BB962C8B-B14F-4D97-AF65-F5344CB8AC3E}">
        <p14:creationId xmlns:p14="http://schemas.microsoft.com/office/powerpoint/2010/main" val="184727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2310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3108543"/>
          </a:xfrm>
          <a:prstGeom prst="rect">
            <a:avLst/>
          </a:prstGeom>
          <a:noFill/>
        </p:spPr>
        <p:txBody>
          <a:bodyPr wrap="square" rtlCol="0">
            <a:spAutoFit/>
          </a:bodyPr>
          <a:lstStyle/>
          <a:p>
            <a:r>
              <a:rPr lang="en-GB" sz="3200" b="1" baseline="30000"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a:t>
            </a:r>
            <a:r>
              <a:rPr lang="en-GB" sz="3200" b="1" i="1" dirty="0" smtClean="0">
                <a:ln>
                  <a:solidFill>
                    <a:schemeClr val="tx1"/>
                  </a:solidFill>
                </a:ln>
                <a:solidFill>
                  <a:srgbClr val="FF0000"/>
                </a:solidFill>
                <a:effectLst>
                  <a:glow rad="63500">
                    <a:srgbClr val="FFFF00"/>
                  </a:glow>
                </a:effectLst>
              </a:rPr>
              <a:t>Do </a:t>
            </a:r>
            <a:r>
              <a:rPr lang="en-GB" sz="3200" b="1" i="1" dirty="0">
                <a:ln>
                  <a:solidFill>
                    <a:schemeClr val="tx1"/>
                  </a:solidFill>
                </a:ln>
                <a:solidFill>
                  <a:srgbClr val="FF0000"/>
                </a:solidFill>
                <a:effectLst>
                  <a:glow rad="63500">
                    <a:srgbClr val="FFFF00"/>
                  </a:glow>
                </a:effectLst>
              </a:rPr>
              <a:t>not intermarry with them. Do not give your daughters to their sons or take their daughters for your sons, for they will turn your children away from following me to serve other gods, and the </a:t>
            </a:r>
            <a:r>
              <a:rPr lang="en-GB" sz="3200" b="1" i="1" cap="small" dirty="0">
                <a:ln>
                  <a:solidFill>
                    <a:schemeClr val="tx1"/>
                  </a:solidFill>
                </a:ln>
                <a:solidFill>
                  <a:srgbClr val="FF0000"/>
                </a:solidFill>
                <a:effectLst>
                  <a:glow rad="63500">
                    <a:srgbClr val="FFFF00"/>
                  </a:glow>
                </a:effectLst>
              </a:rPr>
              <a:t>Lord</a:t>
            </a:r>
            <a:r>
              <a:rPr lang="en-GB" sz="3200" b="1" i="1" dirty="0">
                <a:ln>
                  <a:solidFill>
                    <a:schemeClr val="tx1"/>
                  </a:solidFill>
                </a:ln>
                <a:solidFill>
                  <a:srgbClr val="FF0000"/>
                </a:solidFill>
                <a:effectLst>
                  <a:glow rad="63500">
                    <a:srgbClr val="FFFF00"/>
                  </a:glow>
                </a:effectLst>
              </a:rPr>
              <a:t>’s anger will burn against you and will quickly destroy you” </a:t>
            </a:r>
            <a:r>
              <a:rPr lang="en-GB" sz="3200" b="1" dirty="0">
                <a:ln>
                  <a:solidFill>
                    <a:schemeClr val="tx1"/>
                  </a:solidFill>
                </a:ln>
                <a:solidFill>
                  <a:srgbClr val="FF0000"/>
                </a:solidFill>
                <a:effectLst>
                  <a:glow rad="63500">
                    <a:srgbClr val="FFFF00"/>
                  </a:glow>
                </a:effectLst>
              </a:rPr>
              <a:t>(Deut.7:3-4). </a:t>
            </a:r>
          </a:p>
          <a:p>
            <a:r>
              <a:rPr lang="en-GB" dirty="0"/>
              <a:t> </a:t>
            </a:r>
          </a:p>
          <a:p>
            <a:endParaRPr lang="en-GB" dirty="0"/>
          </a:p>
        </p:txBody>
      </p:sp>
    </p:spTree>
    <p:extLst>
      <p:ext uri="{BB962C8B-B14F-4D97-AF65-F5344CB8AC3E}">
        <p14:creationId xmlns:p14="http://schemas.microsoft.com/office/powerpoint/2010/main" val="241504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584775"/>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n>
                  <a:solidFill>
                    <a:schemeClr val="tx1"/>
                  </a:solidFill>
                </a:ln>
                <a:solidFill>
                  <a:srgbClr val="002060"/>
                </a:solidFill>
                <a:effectLst>
                  <a:glow rad="63500">
                    <a:schemeClr val="accent1">
                      <a:lumMod val="40000"/>
                      <a:lumOff val="60000"/>
                    </a:schemeClr>
                  </a:glow>
                  <a:outerShdw blurRad="38100" dist="38100" dir="2700000" algn="tl">
                    <a:srgbClr val="000000">
                      <a:alpha val="43137"/>
                    </a:srgbClr>
                  </a:outerShdw>
                </a:effectLst>
              </a:rPr>
              <a:t>Different culture – need for teaching on marriage</a:t>
            </a:r>
            <a:endParaRPr lang="en-GB" dirty="0">
              <a:solidFill>
                <a:srgbClr val="002060"/>
              </a:solidFill>
            </a:endParaRPr>
          </a:p>
        </p:txBody>
      </p:sp>
      <p:sp>
        <p:nvSpPr>
          <p:cNvPr id="8" name="TextBox 7"/>
          <p:cNvSpPr txBox="1"/>
          <p:nvPr/>
        </p:nvSpPr>
        <p:spPr>
          <a:xfrm>
            <a:off x="1524000" y="3429000"/>
            <a:ext cx="10207869" cy="2677656"/>
          </a:xfrm>
          <a:prstGeom prst="rect">
            <a:avLst/>
          </a:prstGeom>
          <a:noFill/>
        </p:spPr>
        <p:txBody>
          <a:bodyPr wrap="square" rtlCol="0">
            <a:spAutoFit/>
          </a:bodyPr>
          <a:lstStyle/>
          <a:p>
            <a:r>
              <a:rPr lang="en-GB" sz="2800" b="1" i="1" baseline="30000" dirty="0">
                <a:solidFill>
                  <a:srgbClr val="FF0000"/>
                </a:solidFill>
                <a:effectLst>
                  <a:outerShdw blurRad="38100" dist="38100" dir="2700000" algn="tl">
                    <a:srgbClr val="000000">
                      <a:alpha val="43137"/>
                    </a:srgbClr>
                  </a:outerShdw>
                </a:effectLst>
              </a:rPr>
              <a:t> </a:t>
            </a:r>
            <a:r>
              <a:rPr lang="en-GB" sz="2800" b="1" i="1" dirty="0">
                <a:solidFill>
                  <a:srgbClr val="FF0000"/>
                </a:solidFill>
                <a:effectLst>
                  <a:glow rad="63500">
                    <a:srgbClr val="FFFF00"/>
                  </a:glow>
                  <a:outerShdw blurRad="38100" dist="38100" dir="2700000" algn="tl">
                    <a:srgbClr val="000000">
                      <a:alpha val="43137"/>
                    </a:srgbClr>
                  </a:outerShdw>
                </a:effectLst>
              </a:rPr>
              <a:t>Do not be yoked together with unbelievers. For what do righteousness and wickedness have in common? Or what fellowship can light have with </a:t>
            </a:r>
            <a:r>
              <a:rPr lang="en-GB" sz="2800" b="1" i="1" dirty="0" smtClean="0">
                <a:solidFill>
                  <a:srgbClr val="FF0000"/>
                </a:solidFill>
                <a:effectLst>
                  <a:glow rad="63500">
                    <a:srgbClr val="FFFF00"/>
                  </a:glow>
                  <a:outerShdw blurRad="38100" dist="38100" dir="2700000" algn="tl">
                    <a:srgbClr val="000000">
                      <a:alpha val="43137"/>
                    </a:srgbClr>
                  </a:outerShdw>
                </a:effectLst>
              </a:rPr>
              <a:t>darkness?</a:t>
            </a:r>
            <a:r>
              <a:rPr lang="en-GB" sz="2800" b="1" i="1" baseline="30000" dirty="0">
                <a:solidFill>
                  <a:srgbClr val="FF0000"/>
                </a:solidFill>
                <a:effectLst>
                  <a:glow rad="63500">
                    <a:srgbClr val="FFFF00"/>
                  </a:glow>
                  <a:outerShdw blurRad="38100" dist="38100" dir="2700000" algn="tl">
                    <a:srgbClr val="000000">
                      <a:alpha val="43137"/>
                    </a:srgbClr>
                  </a:outerShdw>
                </a:effectLst>
              </a:rPr>
              <a:t> </a:t>
            </a:r>
            <a:r>
              <a:rPr lang="en-GB" sz="2800" b="1" i="1" dirty="0">
                <a:solidFill>
                  <a:srgbClr val="FF0000"/>
                </a:solidFill>
                <a:effectLst>
                  <a:glow rad="63500">
                    <a:srgbClr val="FFFF00"/>
                  </a:glow>
                  <a:outerShdw blurRad="38100" dist="38100" dir="2700000" algn="tl">
                    <a:srgbClr val="000000">
                      <a:alpha val="43137"/>
                    </a:srgbClr>
                  </a:outerShdw>
                </a:effectLst>
              </a:rPr>
              <a:t>What harmony is there between Christ and </a:t>
            </a:r>
            <a:r>
              <a:rPr lang="en-GB" sz="2800" b="1" i="1" dirty="0" smtClean="0">
                <a:solidFill>
                  <a:srgbClr val="FF0000"/>
                </a:solidFill>
                <a:effectLst>
                  <a:glow rad="63500">
                    <a:srgbClr val="FFFF00"/>
                  </a:glow>
                  <a:outerShdw blurRad="38100" dist="38100" dir="2700000" algn="tl">
                    <a:srgbClr val="000000">
                      <a:alpha val="43137"/>
                    </a:srgbClr>
                  </a:outerShdw>
                </a:effectLst>
              </a:rPr>
              <a:t>Belial?</a:t>
            </a:r>
            <a:r>
              <a:rPr lang="en-GB" sz="2800" b="1" i="1" dirty="0">
                <a:solidFill>
                  <a:srgbClr val="FF0000"/>
                </a:solidFill>
                <a:effectLst>
                  <a:glow rad="63500">
                    <a:srgbClr val="FFFF00"/>
                  </a:glow>
                  <a:outerShdw blurRad="38100" dist="38100" dir="2700000" algn="tl">
                    <a:srgbClr val="000000">
                      <a:alpha val="43137"/>
                    </a:srgbClr>
                  </a:outerShdw>
                </a:effectLst>
              </a:rPr>
              <a:t> Or what does a </a:t>
            </a:r>
            <a:r>
              <a:rPr lang="en-GB" sz="2800" b="1" i="1" dirty="0" smtClean="0">
                <a:solidFill>
                  <a:srgbClr val="FF0000"/>
                </a:solidFill>
                <a:effectLst>
                  <a:glow rad="63500">
                    <a:srgbClr val="FFFF00"/>
                  </a:glow>
                  <a:outerShdw blurRad="38100" dist="38100" dir="2700000" algn="tl">
                    <a:srgbClr val="000000">
                      <a:alpha val="43137"/>
                    </a:srgbClr>
                  </a:outerShdw>
                </a:effectLst>
              </a:rPr>
              <a:t>believer have </a:t>
            </a:r>
            <a:r>
              <a:rPr lang="en-GB" sz="2800" b="1" i="1" dirty="0">
                <a:solidFill>
                  <a:srgbClr val="FF0000"/>
                </a:solidFill>
                <a:effectLst>
                  <a:glow rad="63500">
                    <a:srgbClr val="FFFF00"/>
                  </a:glow>
                  <a:outerShdw blurRad="38100" dist="38100" dir="2700000" algn="tl">
                    <a:srgbClr val="000000">
                      <a:alpha val="43137"/>
                    </a:srgbClr>
                  </a:outerShdw>
                </a:effectLst>
              </a:rPr>
              <a:t>in common with an unbeliever? </a:t>
            </a:r>
            <a:r>
              <a:rPr lang="en-GB" sz="2800" b="1" i="1" dirty="0" smtClean="0">
                <a:solidFill>
                  <a:srgbClr val="FF0000"/>
                </a:solidFill>
                <a:effectLst>
                  <a:glow rad="63500">
                    <a:srgbClr val="FFFF00"/>
                  </a:glow>
                  <a:outerShdw blurRad="38100" dist="38100" dir="2700000" algn="tl">
                    <a:srgbClr val="000000">
                      <a:alpha val="43137"/>
                    </a:srgbClr>
                  </a:outerShdw>
                </a:effectLst>
              </a:rPr>
              <a:t>What </a:t>
            </a:r>
            <a:r>
              <a:rPr lang="en-GB" sz="2800" b="1" i="1" dirty="0">
                <a:solidFill>
                  <a:srgbClr val="FF0000"/>
                </a:solidFill>
                <a:effectLst>
                  <a:glow rad="63500">
                    <a:srgbClr val="FFFF00"/>
                  </a:glow>
                  <a:outerShdw blurRad="38100" dist="38100" dir="2700000" algn="tl">
                    <a:srgbClr val="000000">
                      <a:alpha val="43137"/>
                    </a:srgbClr>
                  </a:outerShdw>
                </a:effectLst>
              </a:rPr>
              <a:t>agreement is there between the temple of God and idols? For we are the temple of the living God</a:t>
            </a:r>
            <a:r>
              <a:rPr lang="en-GB" sz="2800" b="1" i="1" dirty="0" smtClean="0">
                <a:solidFill>
                  <a:srgbClr val="FF0000"/>
                </a:solidFill>
                <a:effectLst>
                  <a:glow rad="63500">
                    <a:srgbClr val="FFFF00"/>
                  </a:glow>
                  <a:outerShdw blurRad="38100" dist="38100" dir="2700000" algn="tl">
                    <a:srgbClr val="000000">
                      <a:alpha val="43137"/>
                    </a:srgbClr>
                  </a:outerShdw>
                </a:effectLst>
              </a:rPr>
              <a:t>. </a:t>
            </a:r>
            <a:r>
              <a:rPr lang="en-GB" sz="2800" b="1" dirty="0">
                <a:solidFill>
                  <a:srgbClr val="FF0000"/>
                </a:solidFill>
                <a:effectLst>
                  <a:glow rad="63500">
                    <a:srgbClr val="FFFF00"/>
                  </a:glow>
                  <a:outerShdw blurRad="38100" dist="38100" dir="2700000" algn="tl">
                    <a:srgbClr val="000000">
                      <a:alpha val="43137"/>
                    </a:srgbClr>
                  </a:outerShdw>
                </a:effectLst>
              </a:rPr>
              <a:t>(</a:t>
            </a:r>
            <a:r>
              <a:rPr lang="en-GB" sz="2800" b="1" dirty="0" smtClean="0">
                <a:solidFill>
                  <a:srgbClr val="FF0000"/>
                </a:solidFill>
                <a:effectLst>
                  <a:glow rad="63500">
                    <a:srgbClr val="FFFF00"/>
                  </a:glow>
                  <a:outerShdw blurRad="38100" dist="38100" dir="2700000" algn="tl">
                    <a:srgbClr val="000000">
                      <a:alpha val="43137"/>
                    </a:srgbClr>
                  </a:outerShdw>
                </a:effectLst>
              </a:rPr>
              <a:t>2 Cor. 6:14-17)</a:t>
            </a:r>
            <a:endParaRPr lang="en-GB" sz="2800" b="1" i="1" dirty="0">
              <a:solidFill>
                <a:srgbClr val="FF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9726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584775"/>
          </a:xfrm>
          <a:prstGeom prst="rect">
            <a:avLst/>
          </a:prstGeom>
          <a:noFill/>
        </p:spPr>
        <p:txBody>
          <a:bodyPr wrap="square" rtlCol="0">
            <a:spAutoFit/>
          </a:bodyPr>
          <a:lstStyle/>
          <a:p>
            <a:pPr marL="358775" indent="-358775">
              <a:buFont typeface="Arial" panose="020B0604020202020204" pitchFamily="34" charset="0"/>
              <a:buChar char="•"/>
            </a:pPr>
            <a:r>
              <a:rPr lang="en-GB" sz="3200" b="1" dirty="0" smtClean="0">
                <a:ln>
                  <a:solidFill>
                    <a:schemeClr val="tx1"/>
                  </a:solidFill>
                </a:ln>
                <a:solidFill>
                  <a:srgbClr val="002060"/>
                </a:solidFill>
                <a:effectLst>
                  <a:glow rad="63500">
                    <a:schemeClr val="bg1"/>
                  </a:glow>
                </a:effectLst>
              </a:rPr>
              <a:t>Nehemiah’s problems were not new! (See Ezra 10)</a:t>
            </a:r>
            <a:endParaRPr lang="en-GB" sz="3200" b="1" dirty="0">
              <a:ln>
                <a:solidFill>
                  <a:schemeClr val="tx1"/>
                </a:solidFill>
              </a:ln>
              <a:solidFill>
                <a:srgbClr val="002060"/>
              </a:solidFill>
              <a:effectLst>
                <a:glow rad="63500">
                  <a:schemeClr val="bg1"/>
                </a:glow>
              </a:effectLst>
            </a:endParaRPr>
          </a:p>
        </p:txBody>
      </p:sp>
    </p:spTree>
    <p:extLst>
      <p:ext uri="{BB962C8B-B14F-4D97-AF65-F5344CB8AC3E}">
        <p14:creationId xmlns:p14="http://schemas.microsoft.com/office/powerpoint/2010/main" val="22620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954107"/>
          </a:xfrm>
          <a:prstGeom prst="rect">
            <a:avLst/>
          </a:prstGeom>
          <a:noFill/>
        </p:spPr>
        <p:txBody>
          <a:bodyPr wrap="square" rtlCol="0">
            <a:spAutoFit/>
          </a:bodyPr>
          <a:lstStyle/>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were not new! (See Ezra 10)</a:t>
            </a:r>
          </a:p>
          <a:p>
            <a:pPr marL="358775" indent="-358775">
              <a:buFont typeface="Arial" panose="020B0604020202020204" pitchFamily="34" charset="0"/>
              <a:buChar char="•"/>
            </a:pPr>
            <a:r>
              <a:rPr lang="en-GB" sz="3200" b="1" dirty="0" smtClean="0">
                <a:ln>
                  <a:solidFill>
                    <a:schemeClr val="tx1"/>
                  </a:solidFill>
                </a:ln>
                <a:solidFill>
                  <a:srgbClr val="002060"/>
                </a:solidFill>
                <a:effectLst>
                  <a:glow rad="63500">
                    <a:schemeClr val="bg1"/>
                  </a:glow>
                </a:effectLst>
              </a:rPr>
              <a:t>Nehemiah’s problems would continue (see ch.13)</a:t>
            </a:r>
            <a:endParaRPr lang="en-GB" sz="3200" b="1" dirty="0">
              <a:ln>
                <a:solidFill>
                  <a:schemeClr val="tx1"/>
                </a:solidFill>
              </a:ln>
              <a:solidFill>
                <a:srgbClr val="002060"/>
              </a:solidFill>
              <a:effectLst>
                <a:glow rad="63500">
                  <a:schemeClr val="bg1"/>
                </a:glow>
              </a:effectLst>
            </a:endParaRPr>
          </a:p>
        </p:txBody>
      </p:sp>
    </p:spTree>
    <p:extLst>
      <p:ext uri="{BB962C8B-B14F-4D97-AF65-F5344CB8AC3E}">
        <p14:creationId xmlns:p14="http://schemas.microsoft.com/office/powerpoint/2010/main" val="37154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830997"/>
          </a:xfrm>
          <a:prstGeom prst="rect">
            <a:avLst/>
          </a:prstGeom>
          <a:noFill/>
        </p:spPr>
        <p:txBody>
          <a:bodyPr wrap="square" rtlCol="0">
            <a:spAutoFit/>
          </a:bodyPr>
          <a:lstStyle/>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were not new! (See Ezra 10)</a:t>
            </a:r>
          </a:p>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would continue (see ch.13)</a:t>
            </a:r>
            <a:endParaRPr lang="en-GB" sz="2400" b="1" dirty="0">
              <a:ln>
                <a:solidFill>
                  <a:schemeClr val="tx1"/>
                </a:solidFill>
              </a:ln>
              <a:solidFill>
                <a:srgbClr val="002060"/>
              </a:solidFill>
              <a:effectLst>
                <a:glow rad="63500">
                  <a:schemeClr val="bg1"/>
                </a:glow>
              </a:effectLst>
            </a:endParaRPr>
          </a:p>
        </p:txBody>
      </p:sp>
      <p:sp>
        <p:nvSpPr>
          <p:cNvPr id="8" name="TextBox 7"/>
          <p:cNvSpPr txBox="1"/>
          <p:nvPr/>
        </p:nvSpPr>
        <p:spPr>
          <a:xfrm>
            <a:off x="4703975" y="3657602"/>
            <a:ext cx="2215299" cy="646331"/>
          </a:xfrm>
          <a:prstGeom prst="rect">
            <a:avLst/>
          </a:prstGeom>
          <a:noFill/>
        </p:spPr>
        <p:txBody>
          <a:bodyPr wrap="square" rtlCol="0">
            <a:spAutoFit/>
          </a:bodyPr>
          <a:lstStyle/>
          <a:p>
            <a:pPr algn="ctr"/>
            <a:r>
              <a:rPr lang="en-GB" sz="36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WHY?</a:t>
            </a:r>
            <a:endParaRPr lang="en-GB" sz="3600" b="1" dirty="0">
              <a:ln>
                <a:solidFill>
                  <a:schemeClr val="tx1"/>
                </a:solidFill>
              </a:ln>
              <a:solidFill>
                <a:srgbClr val="7030A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4878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830997"/>
          </a:xfrm>
          <a:prstGeom prst="rect">
            <a:avLst/>
          </a:prstGeom>
          <a:noFill/>
        </p:spPr>
        <p:txBody>
          <a:bodyPr wrap="square" rtlCol="0">
            <a:spAutoFit/>
          </a:bodyPr>
          <a:lstStyle/>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were not new! (See Ezra 10)</a:t>
            </a:r>
          </a:p>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would continue (see ch.13)</a:t>
            </a:r>
            <a:endParaRPr lang="en-GB" sz="2400" b="1" dirty="0">
              <a:ln>
                <a:solidFill>
                  <a:schemeClr val="tx1"/>
                </a:solidFill>
              </a:ln>
              <a:solidFill>
                <a:srgbClr val="002060"/>
              </a:solidFill>
              <a:effectLst>
                <a:glow rad="63500">
                  <a:schemeClr val="bg1"/>
                </a:glow>
              </a:effectLst>
            </a:endParaRPr>
          </a:p>
        </p:txBody>
      </p:sp>
      <p:sp>
        <p:nvSpPr>
          <p:cNvPr id="8" name="TextBox 7"/>
          <p:cNvSpPr txBox="1"/>
          <p:nvPr/>
        </p:nvSpPr>
        <p:spPr>
          <a:xfrm>
            <a:off x="358219" y="3883843"/>
            <a:ext cx="11481847" cy="1754326"/>
          </a:xfrm>
          <a:prstGeom prst="rect">
            <a:avLst/>
          </a:prstGeom>
          <a:noFill/>
        </p:spPr>
        <p:txBody>
          <a:bodyPr wrap="square" rtlCol="0">
            <a:spAutoFit/>
          </a:bodyPr>
          <a:lstStyle/>
          <a:p>
            <a:pPr algn="ctr"/>
            <a:r>
              <a:rPr lang="en-GB" sz="36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WHY? </a:t>
            </a:r>
          </a:p>
          <a:p>
            <a:pPr algn="ctr"/>
            <a:r>
              <a:rPr lang="en-GB" sz="3600" b="1" dirty="0" smtClean="0">
                <a:ln>
                  <a:solidFill>
                    <a:schemeClr val="tx1"/>
                  </a:solidFill>
                </a:ln>
                <a:solidFill>
                  <a:schemeClr val="accent1">
                    <a:lumMod val="60000"/>
                    <a:lumOff val="40000"/>
                  </a:schemeClr>
                </a:solidFill>
                <a:effectLst>
                  <a:glow rad="63500">
                    <a:schemeClr val="tx1"/>
                  </a:glow>
                  <a:outerShdw blurRad="38100" dist="38100" dir="2700000" algn="tl">
                    <a:srgbClr val="000000">
                      <a:alpha val="43137"/>
                    </a:srgbClr>
                  </a:outerShdw>
                </a:effectLst>
              </a:rPr>
              <a:t>Reminders in Lev.20:26; Num.23:9; Deut.7 and Judges 2:2 the root problem = disobedience! </a:t>
            </a:r>
            <a:endParaRPr lang="en-GB" sz="3600" b="1" dirty="0">
              <a:ln>
                <a:solidFill>
                  <a:schemeClr val="tx1"/>
                </a:solidFill>
              </a:ln>
              <a:solidFill>
                <a:schemeClr val="accent1">
                  <a:lumMod val="60000"/>
                  <a:lumOff val="40000"/>
                </a:schemeClr>
              </a:solidFill>
              <a:effectLst>
                <a:glow rad="635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5646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992078" y="1389027"/>
            <a:ext cx="10602891" cy="1446550"/>
          </a:xfrm>
          <a:prstGeom prst="rect">
            <a:avLst/>
          </a:prstGeom>
          <a:noFill/>
        </p:spPr>
        <p:txBody>
          <a:bodyPr wrap="square" rtlCol="0">
            <a:spAutoFit/>
          </a:bodyPr>
          <a:lstStyle/>
          <a:p>
            <a:r>
              <a:rPr lang="en-GB" sz="4400" b="1" dirty="0" smtClean="0">
                <a:ln>
                  <a:solidFill>
                    <a:schemeClr val="tx1"/>
                  </a:solidFill>
                </a:ln>
                <a:solidFill>
                  <a:srgbClr val="0070C0"/>
                </a:solidFill>
                <a:effectLst>
                  <a:glow rad="63500">
                    <a:schemeClr val="accent4">
                      <a:lumMod val="40000"/>
                      <a:lumOff val="60000"/>
                    </a:schemeClr>
                  </a:glow>
                </a:effectLst>
              </a:rPr>
              <a:t>Nehemiah 8 – beginnings of spiritual revival</a:t>
            </a:r>
          </a:p>
          <a:p>
            <a:r>
              <a:rPr lang="en-GB" sz="4400" b="1" dirty="0" smtClean="0">
                <a:ln>
                  <a:solidFill>
                    <a:schemeClr val="tx1"/>
                  </a:solidFill>
                </a:ln>
                <a:solidFill>
                  <a:srgbClr val="0070C0"/>
                </a:solidFill>
                <a:effectLst>
                  <a:glow rad="63500">
                    <a:schemeClr val="accent4">
                      <a:lumMod val="40000"/>
                      <a:lumOff val="60000"/>
                    </a:schemeClr>
                  </a:glow>
                </a:effectLst>
              </a:rPr>
              <a:t>Nehemiah 9 – confession and repentance</a:t>
            </a:r>
            <a:endParaRPr lang="en-GB" sz="4400" b="1" dirty="0">
              <a:ln>
                <a:solidFill>
                  <a:schemeClr val="tx1"/>
                </a:solidFill>
              </a:ln>
              <a:solidFill>
                <a:srgbClr val="0070C0"/>
              </a:solidFill>
              <a:effectLst>
                <a:glow rad="63500">
                  <a:schemeClr val="accent4">
                    <a:lumMod val="40000"/>
                    <a:lumOff val="60000"/>
                  </a:schemeClr>
                </a:glow>
              </a:effectLst>
            </a:endParaRPr>
          </a:p>
        </p:txBody>
      </p:sp>
    </p:spTree>
    <p:extLst>
      <p:ext uri="{BB962C8B-B14F-4D97-AF65-F5344CB8AC3E}">
        <p14:creationId xmlns:p14="http://schemas.microsoft.com/office/powerpoint/2010/main" val="76414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830997"/>
          </a:xfrm>
          <a:prstGeom prst="rect">
            <a:avLst/>
          </a:prstGeom>
          <a:noFill/>
        </p:spPr>
        <p:txBody>
          <a:bodyPr wrap="square" rtlCol="0">
            <a:spAutoFit/>
          </a:bodyPr>
          <a:lstStyle/>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were not new! (See Ezra 10)</a:t>
            </a:r>
          </a:p>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would continue (see ch.13)</a:t>
            </a:r>
            <a:endParaRPr lang="en-GB" sz="2400" b="1" dirty="0">
              <a:ln>
                <a:solidFill>
                  <a:schemeClr val="tx1"/>
                </a:solidFill>
              </a:ln>
              <a:solidFill>
                <a:srgbClr val="002060"/>
              </a:solidFill>
              <a:effectLst>
                <a:glow rad="63500">
                  <a:schemeClr val="bg1"/>
                </a:glow>
              </a:effectLst>
            </a:endParaRPr>
          </a:p>
        </p:txBody>
      </p:sp>
      <p:sp>
        <p:nvSpPr>
          <p:cNvPr id="8" name="TextBox 7"/>
          <p:cNvSpPr txBox="1"/>
          <p:nvPr/>
        </p:nvSpPr>
        <p:spPr>
          <a:xfrm>
            <a:off x="358219" y="3883843"/>
            <a:ext cx="11510127" cy="1200329"/>
          </a:xfrm>
          <a:prstGeom prst="rect">
            <a:avLst/>
          </a:prstGeom>
          <a:noFill/>
        </p:spPr>
        <p:txBody>
          <a:bodyPr wrap="square" rtlCol="0">
            <a:spAutoFit/>
          </a:bodyPr>
          <a:lstStyle/>
          <a:p>
            <a:pPr algn="ctr"/>
            <a:r>
              <a:rPr lang="en-GB" sz="36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WHY?</a:t>
            </a:r>
          </a:p>
          <a:p>
            <a:pPr algn="ctr"/>
            <a:r>
              <a:rPr lang="en-GB" sz="3600" b="1" dirty="0" smtClean="0">
                <a:ln>
                  <a:solidFill>
                    <a:schemeClr val="tx1"/>
                  </a:solidFill>
                </a:ln>
                <a:solidFill>
                  <a:srgbClr val="0070C0"/>
                </a:solidFill>
                <a:effectLst>
                  <a:glow rad="63500">
                    <a:schemeClr val="tx1"/>
                  </a:glow>
                  <a:outerShdw blurRad="38100" dist="38100" dir="2700000" algn="tl">
                    <a:srgbClr val="000000">
                      <a:alpha val="43137"/>
                    </a:srgbClr>
                  </a:outerShdw>
                </a:effectLst>
              </a:rPr>
              <a:t> </a:t>
            </a:r>
            <a:r>
              <a:rPr lang="en-GB" sz="3600" b="1" dirty="0" smtClean="0">
                <a:ln>
                  <a:solidFill>
                    <a:schemeClr val="tx1"/>
                  </a:solidFill>
                </a:ln>
                <a:solidFill>
                  <a:schemeClr val="accent1"/>
                </a:solidFill>
                <a:effectLst>
                  <a:glow rad="63500">
                    <a:schemeClr val="tx1"/>
                  </a:glow>
                  <a:outerShdw blurRad="38100" dist="38100" dir="2700000" algn="tl">
                    <a:srgbClr val="000000">
                      <a:alpha val="43137"/>
                    </a:srgbClr>
                  </a:outerShdw>
                </a:effectLst>
              </a:rPr>
              <a:t>Worst example = Solomon!</a:t>
            </a:r>
            <a:endParaRPr lang="en-GB" sz="3600" b="1" dirty="0">
              <a:ln>
                <a:solidFill>
                  <a:schemeClr val="tx1"/>
                </a:solidFill>
              </a:ln>
              <a:solidFill>
                <a:schemeClr val="accent1"/>
              </a:solidFill>
              <a:effectLst>
                <a:glow rad="635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602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830997"/>
          </a:xfrm>
          <a:prstGeom prst="rect">
            <a:avLst/>
          </a:prstGeom>
          <a:noFill/>
        </p:spPr>
        <p:txBody>
          <a:bodyPr wrap="square" rtlCol="0">
            <a:spAutoFit/>
          </a:bodyPr>
          <a:lstStyle/>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were not new! (See Ezra 10)</a:t>
            </a:r>
          </a:p>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would continue (see ch.13)</a:t>
            </a:r>
            <a:endParaRPr lang="en-GB" sz="2400" b="1" dirty="0">
              <a:ln>
                <a:solidFill>
                  <a:schemeClr val="tx1"/>
                </a:solidFill>
              </a:ln>
              <a:solidFill>
                <a:srgbClr val="002060"/>
              </a:solidFill>
              <a:effectLst>
                <a:glow rad="63500">
                  <a:schemeClr val="bg1"/>
                </a:glow>
              </a:effectLst>
            </a:endParaRPr>
          </a:p>
        </p:txBody>
      </p:sp>
      <p:sp>
        <p:nvSpPr>
          <p:cNvPr id="8" name="TextBox 7"/>
          <p:cNvSpPr txBox="1"/>
          <p:nvPr/>
        </p:nvSpPr>
        <p:spPr>
          <a:xfrm>
            <a:off x="358220" y="3883843"/>
            <a:ext cx="11472420" cy="1200329"/>
          </a:xfrm>
          <a:prstGeom prst="rect">
            <a:avLst/>
          </a:prstGeom>
          <a:noFill/>
        </p:spPr>
        <p:txBody>
          <a:bodyPr wrap="square" rtlCol="0">
            <a:spAutoFit/>
          </a:bodyPr>
          <a:lstStyle/>
          <a:p>
            <a:pPr algn="ctr"/>
            <a:r>
              <a:rPr lang="en-GB" sz="36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WHY? </a:t>
            </a:r>
          </a:p>
          <a:p>
            <a:pPr algn="ctr"/>
            <a:r>
              <a:rPr lang="en-GB" sz="36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 </a:t>
            </a:r>
            <a:r>
              <a:rPr lang="en-GB" sz="3600" b="1" dirty="0" smtClean="0">
                <a:ln>
                  <a:solidFill>
                    <a:schemeClr val="tx1"/>
                  </a:solidFill>
                </a:ln>
                <a:solidFill>
                  <a:srgbClr val="C00000"/>
                </a:solidFill>
                <a:effectLst>
                  <a:glow rad="63500">
                    <a:srgbClr val="FFFF00"/>
                  </a:glow>
                  <a:outerShdw blurRad="38100" dist="38100" dir="2700000" algn="tl">
                    <a:srgbClr val="000000">
                      <a:alpha val="43137"/>
                    </a:srgbClr>
                  </a:outerShdw>
                </a:effectLst>
              </a:rPr>
              <a:t>Satan’s major weapon!</a:t>
            </a:r>
            <a:endParaRPr lang="en-GB" sz="3600" b="1" dirty="0">
              <a:ln>
                <a:solidFill>
                  <a:schemeClr val="tx1"/>
                </a:solidFill>
              </a:ln>
              <a:solidFill>
                <a:srgbClr val="C0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5151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1815882"/>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875085"/>
            <a:ext cx="10020300" cy="830997"/>
          </a:xfrm>
          <a:prstGeom prst="rect">
            <a:avLst/>
          </a:prstGeom>
          <a:noFill/>
        </p:spPr>
        <p:txBody>
          <a:bodyPr wrap="square" rtlCol="0">
            <a:spAutoFit/>
          </a:bodyPr>
          <a:lstStyle/>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were not new! (See Ezra 10)</a:t>
            </a:r>
          </a:p>
          <a:p>
            <a:pPr marL="358775" indent="-358775">
              <a:buFont typeface="Arial" panose="020B0604020202020204" pitchFamily="34" charset="0"/>
              <a:buChar char="•"/>
            </a:pPr>
            <a:r>
              <a:rPr lang="en-GB" sz="2400" b="1" dirty="0" smtClean="0">
                <a:ln>
                  <a:solidFill>
                    <a:schemeClr val="tx1"/>
                  </a:solidFill>
                </a:ln>
                <a:solidFill>
                  <a:srgbClr val="002060"/>
                </a:solidFill>
                <a:effectLst>
                  <a:glow rad="63500">
                    <a:schemeClr val="bg1"/>
                  </a:glow>
                </a:effectLst>
              </a:rPr>
              <a:t>Nehemiah’s problems would continue (see ch.13)</a:t>
            </a:r>
            <a:endParaRPr lang="en-GB" sz="2400" b="1" dirty="0">
              <a:ln>
                <a:solidFill>
                  <a:schemeClr val="tx1"/>
                </a:solidFill>
              </a:ln>
              <a:solidFill>
                <a:srgbClr val="002060"/>
              </a:solidFill>
              <a:effectLst>
                <a:glow rad="63500">
                  <a:schemeClr val="bg1"/>
                </a:glow>
              </a:effectLst>
            </a:endParaRPr>
          </a:p>
        </p:txBody>
      </p:sp>
      <p:sp>
        <p:nvSpPr>
          <p:cNvPr id="8" name="TextBox 7"/>
          <p:cNvSpPr txBox="1"/>
          <p:nvPr/>
        </p:nvSpPr>
        <p:spPr>
          <a:xfrm>
            <a:off x="339366" y="3883843"/>
            <a:ext cx="11538408" cy="1754326"/>
          </a:xfrm>
          <a:prstGeom prst="rect">
            <a:avLst/>
          </a:prstGeom>
          <a:noFill/>
        </p:spPr>
        <p:txBody>
          <a:bodyPr wrap="square" rtlCol="0">
            <a:spAutoFit/>
          </a:bodyPr>
          <a:lstStyle/>
          <a:p>
            <a:pPr algn="ctr"/>
            <a:r>
              <a:rPr lang="en-GB" sz="36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WHY? </a:t>
            </a:r>
          </a:p>
          <a:p>
            <a:pPr algn="ctr"/>
            <a:r>
              <a:rPr lang="en-GB" sz="3600" b="1" dirty="0" smtClean="0">
                <a:ln>
                  <a:solidFill>
                    <a:schemeClr val="tx1"/>
                  </a:solidFill>
                </a:ln>
                <a:solidFill>
                  <a:srgbClr val="C00000"/>
                </a:solidFill>
                <a:effectLst>
                  <a:glow rad="63500">
                    <a:srgbClr val="FFFF00"/>
                  </a:glow>
                  <a:outerShdw blurRad="38100" dist="38100" dir="2700000" algn="tl">
                    <a:srgbClr val="000000">
                      <a:alpha val="43137"/>
                    </a:srgbClr>
                  </a:outerShdw>
                </a:effectLst>
              </a:rPr>
              <a:t>Satan’s major weapon</a:t>
            </a:r>
          </a:p>
          <a:p>
            <a:pPr algn="ctr"/>
            <a:r>
              <a:rPr lang="en-GB" sz="36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DANGER! Peril ahead!</a:t>
            </a:r>
            <a:endParaRPr lang="en-GB" sz="3600" b="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1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244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Looking for loopholes</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98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954107"/>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Looking for loopholes</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Repentance</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53398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What about Sabbath observance? </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4963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What about Sabbath observance? </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
        <p:nvSpPr>
          <p:cNvPr id="8" name="TextBox 7"/>
          <p:cNvSpPr txBox="1"/>
          <p:nvPr/>
        </p:nvSpPr>
        <p:spPr>
          <a:xfrm>
            <a:off x="1912010" y="3936712"/>
            <a:ext cx="10098282" cy="584775"/>
          </a:xfrm>
          <a:prstGeom prst="rect">
            <a:avLst/>
          </a:prstGeom>
          <a:noFill/>
        </p:spPr>
        <p:txBody>
          <a:bodyPr wrap="square" rtlCol="0">
            <a:spAutoFit/>
          </a:bodyPr>
          <a:lstStyle/>
          <a:p>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are not under the law, but under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grace”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(Rom 6:14)</a:t>
            </a:r>
            <a:endParaRPr lang="en-GB" sz="3200" b="1" dirty="0"/>
          </a:p>
        </p:txBody>
      </p:sp>
    </p:spTree>
    <p:extLst>
      <p:ext uri="{BB962C8B-B14F-4D97-AF65-F5344CB8AC3E}">
        <p14:creationId xmlns:p14="http://schemas.microsoft.com/office/powerpoint/2010/main" val="174616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What about Sabbath observance? </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
        <p:nvSpPr>
          <p:cNvPr id="8" name="TextBox 7"/>
          <p:cNvSpPr txBox="1"/>
          <p:nvPr/>
        </p:nvSpPr>
        <p:spPr>
          <a:xfrm>
            <a:off x="1912010" y="3936712"/>
            <a:ext cx="10098282" cy="1077218"/>
          </a:xfrm>
          <a:prstGeom prst="rect">
            <a:avLst/>
          </a:prstGeom>
          <a:noFill/>
        </p:spPr>
        <p:txBody>
          <a:bodyPr wrap="square" rtlCol="0">
            <a:spAutoFit/>
          </a:bodyPr>
          <a:lstStyle/>
          <a:p>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are not under the law, but under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grace”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(Rom 6:14)</a:t>
            </a:r>
          </a:p>
          <a:p>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Sunday therefore is </a:t>
            </a:r>
            <a:r>
              <a:rPr lang="en-GB" sz="3200" b="1" dirty="0" smtClean="0">
                <a:ln>
                  <a:solidFill>
                    <a:schemeClr val="tx1"/>
                  </a:solidFill>
                </a:ln>
                <a:solidFill>
                  <a:srgbClr val="C00000"/>
                </a:solidFill>
                <a:effectLst>
                  <a:glow rad="63500">
                    <a:srgbClr val="FFFF00"/>
                  </a:glow>
                  <a:outerShdw blurRad="38100" dist="38100" dir="2700000" algn="tl">
                    <a:srgbClr val="000000">
                      <a:alpha val="43137"/>
                    </a:srgbClr>
                  </a:outerShdw>
                </a:effectLst>
              </a:rPr>
              <a:t>not</a:t>
            </a: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 the Christian Sabbath	BUT…</a:t>
            </a:r>
            <a:endParaRPr lang="en-GB" sz="3200" b="1" dirty="0">
              <a:solidFill>
                <a:srgbClr val="002060"/>
              </a:solidFill>
              <a:effectLst>
                <a:glow rad="63500">
                  <a:srgbClr val="FFFF00"/>
                </a:glow>
              </a:effectLst>
            </a:endParaRPr>
          </a:p>
        </p:txBody>
      </p:sp>
    </p:spTree>
    <p:extLst>
      <p:ext uri="{BB962C8B-B14F-4D97-AF65-F5344CB8AC3E}">
        <p14:creationId xmlns:p14="http://schemas.microsoft.com/office/powerpoint/2010/main" val="261149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What about Sabbath observance? </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
        <p:nvSpPr>
          <p:cNvPr id="8" name="TextBox 7"/>
          <p:cNvSpPr txBox="1"/>
          <p:nvPr/>
        </p:nvSpPr>
        <p:spPr>
          <a:xfrm>
            <a:off x="1912010" y="3936712"/>
            <a:ext cx="10098282" cy="1569660"/>
          </a:xfrm>
          <a:prstGeom prst="rect">
            <a:avLst/>
          </a:prstGeom>
          <a:noFill/>
        </p:spPr>
        <p:txBody>
          <a:bodyPr wrap="square" rtlCol="0">
            <a:spAutoFit/>
          </a:bodyPr>
          <a:lstStyle/>
          <a:p>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are not under the law, but under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grace”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(Rom 6:14)</a:t>
            </a:r>
          </a:p>
          <a:p>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Sunday therefore is not the Christian Sabbath</a:t>
            </a: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	BUT…remember…</a:t>
            </a:r>
          </a:p>
          <a:p>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1. The Sabbath was intended to honour God</a:t>
            </a:r>
            <a:endParaRPr lang="en-GB" sz="3200" b="1" dirty="0">
              <a:solidFill>
                <a:srgbClr val="002060"/>
              </a:solidFill>
              <a:effectLst>
                <a:glow rad="63500">
                  <a:srgbClr val="FFFF00"/>
                </a:glow>
              </a:effectLst>
            </a:endParaRPr>
          </a:p>
        </p:txBody>
      </p:sp>
    </p:spTree>
    <p:extLst>
      <p:ext uri="{BB962C8B-B14F-4D97-AF65-F5344CB8AC3E}">
        <p14:creationId xmlns:p14="http://schemas.microsoft.com/office/powerpoint/2010/main" val="236300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992078" y="1389027"/>
            <a:ext cx="10602891" cy="1200329"/>
          </a:xfrm>
          <a:prstGeom prst="rect">
            <a:avLst/>
          </a:prstGeom>
          <a:noFill/>
        </p:spPr>
        <p:txBody>
          <a:bodyPr wrap="square" rtlCol="0">
            <a:spAutoFit/>
          </a:bodyPr>
          <a:lstStyle/>
          <a:p>
            <a:r>
              <a:rPr lang="en-GB" sz="3600" b="1" dirty="0" smtClean="0">
                <a:ln>
                  <a:solidFill>
                    <a:schemeClr val="tx1"/>
                  </a:solidFill>
                </a:ln>
                <a:solidFill>
                  <a:srgbClr val="0070C0"/>
                </a:solidFill>
                <a:effectLst>
                  <a:glow rad="63500">
                    <a:schemeClr val="accent4">
                      <a:lumMod val="40000"/>
                      <a:lumOff val="60000"/>
                    </a:schemeClr>
                  </a:glow>
                </a:effectLst>
              </a:rPr>
              <a:t>Nehemiah 8 – beginnings of spiritual revival</a:t>
            </a:r>
          </a:p>
          <a:p>
            <a:r>
              <a:rPr lang="en-GB" sz="3600" b="1" dirty="0" smtClean="0">
                <a:ln>
                  <a:solidFill>
                    <a:schemeClr val="tx1"/>
                  </a:solidFill>
                </a:ln>
                <a:solidFill>
                  <a:srgbClr val="0070C0"/>
                </a:solidFill>
                <a:effectLst>
                  <a:glow rad="63500">
                    <a:schemeClr val="accent4">
                      <a:lumMod val="40000"/>
                      <a:lumOff val="60000"/>
                    </a:schemeClr>
                  </a:glow>
                </a:effectLst>
              </a:rPr>
              <a:t>Nehemiah 9 – confession and repentance</a:t>
            </a:r>
            <a:endParaRPr lang="en-GB" sz="3600" b="1" dirty="0">
              <a:ln>
                <a:solidFill>
                  <a:schemeClr val="tx1"/>
                </a:solidFill>
              </a:ln>
              <a:solidFill>
                <a:srgbClr val="0070C0"/>
              </a:solidFill>
              <a:effectLst>
                <a:glow rad="63500">
                  <a:schemeClr val="accent4">
                    <a:lumMod val="40000"/>
                    <a:lumOff val="60000"/>
                  </a:schemeClr>
                </a:glow>
              </a:effectLst>
            </a:endParaRPr>
          </a:p>
        </p:txBody>
      </p:sp>
      <p:sp>
        <p:nvSpPr>
          <p:cNvPr id="6" name="TextBox 5"/>
          <p:cNvSpPr txBox="1"/>
          <p:nvPr/>
        </p:nvSpPr>
        <p:spPr>
          <a:xfrm>
            <a:off x="160256" y="2630078"/>
            <a:ext cx="11934334" cy="707886"/>
          </a:xfrm>
          <a:prstGeom prst="rect">
            <a:avLst/>
          </a:prstGeom>
          <a:noFill/>
        </p:spPr>
        <p:txBody>
          <a:bodyPr wrap="square" rtlCol="0">
            <a:spAutoFit/>
          </a:bodyPr>
          <a:lstStyle/>
          <a:p>
            <a:pPr algn="ctr"/>
            <a:r>
              <a:rPr lang="en-GB" sz="4000" b="1" dirty="0" smtClean="0">
                <a:ln>
                  <a:solidFill>
                    <a:schemeClr val="tx1"/>
                  </a:solidFill>
                </a:ln>
                <a:solidFill>
                  <a:srgbClr val="FF0000"/>
                </a:solidFill>
                <a:effectLst>
                  <a:glow rad="63500">
                    <a:schemeClr val="accent4">
                      <a:lumMod val="20000"/>
                      <a:lumOff val="80000"/>
                    </a:schemeClr>
                  </a:glow>
                  <a:outerShdw blurRad="38100" dist="38100" dir="2700000" algn="tl">
                    <a:srgbClr val="000000">
                      <a:alpha val="43137"/>
                    </a:srgbClr>
                  </a:outerShdw>
                </a:effectLst>
              </a:rPr>
              <a:t>Nehemiah 10 – a binding, signed and sealed covenant</a:t>
            </a:r>
            <a:endParaRPr lang="en-GB" sz="4000" b="1" dirty="0">
              <a:ln>
                <a:solidFill>
                  <a:schemeClr val="tx1"/>
                </a:solidFill>
              </a:ln>
              <a:solidFill>
                <a:srgbClr val="FF0000"/>
              </a:solidFill>
              <a:effectLst>
                <a:glow rad="63500">
                  <a:schemeClr val="accent4">
                    <a:lumMod val="20000"/>
                    <a:lumOff val="8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0723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What about Sabbath observance? </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
        <p:nvSpPr>
          <p:cNvPr id="8" name="TextBox 7"/>
          <p:cNvSpPr txBox="1"/>
          <p:nvPr/>
        </p:nvSpPr>
        <p:spPr>
          <a:xfrm>
            <a:off x="1912010" y="3936712"/>
            <a:ext cx="10098282" cy="2431435"/>
          </a:xfrm>
          <a:prstGeom prst="rect">
            <a:avLst/>
          </a:prstGeom>
          <a:noFill/>
        </p:spPr>
        <p:txBody>
          <a:bodyPr wrap="square" rtlCol="0">
            <a:spAutoFit/>
          </a:bodyPr>
          <a:lstStyle/>
          <a:p>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are not under the law, but under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grace”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(Rom 6:14)</a:t>
            </a:r>
          </a:p>
          <a:p>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Sunday therefore is </a:t>
            </a:r>
            <a:r>
              <a:rPr lang="en-GB" sz="2400" b="1" u="sng"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not</a:t>
            </a: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 the Christian Sabbath</a:t>
            </a: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	BUT…remember…</a:t>
            </a:r>
          </a:p>
          <a:p>
            <a:pPr marL="514350" indent="-514350">
              <a:buAutoNum type="arabicPeriod"/>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The Sabbath was intended to honour God</a:t>
            </a:r>
          </a:p>
          <a:p>
            <a:pPr marL="514350" indent="-514350">
              <a:buAutoNum type="arabicPeriod"/>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The Sabbath was given to enjoy rest</a:t>
            </a:r>
          </a:p>
          <a:p>
            <a:endParaRPr lang="en-GB" sz="3200" b="1" dirty="0">
              <a:solidFill>
                <a:srgbClr val="002060"/>
              </a:solidFill>
              <a:effectLst>
                <a:glow rad="63500">
                  <a:srgbClr val="FFFF00"/>
                </a:glow>
              </a:effectLst>
            </a:endParaRPr>
          </a:p>
        </p:txBody>
      </p:sp>
    </p:spTree>
    <p:extLst>
      <p:ext uri="{BB962C8B-B14F-4D97-AF65-F5344CB8AC3E}">
        <p14:creationId xmlns:p14="http://schemas.microsoft.com/office/powerpoint/2010/main" val="386266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What about Sabbath observance? </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
        <p:nvSpPr>
          <p:cNvPr id="8" name="TextBox 7"/>
          <p:cNvSpPr txBox="1"/>
          <p:nvPr/>
        </p:nvSpPr>
        <p:spPr>
          <a:xfrm>
            <a:off x="1912010" y="3936712"/>
            <a:ext cx="10098282" cy="2800767"/>
          </a:xfrm>
          <a:prstGeom prst="rect">
            <a:avLst/>
          </a:prstGeom>
          <a:noFill/>
        </p:spPr>
        <p:txBody>
          <a:bodyPr wrap="square" rtlCol="0">
            <a:spAutoFit/>
          </a:bodyPr>
          <a:lstStyle/>
          <a:p>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are not under the law, but under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grace”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(Rom 6:14)</a:t>
            </a:r>
          </a:p>
          <a:p>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Sunday therefore is </a:t>
            </a:r>
            <a:r>
              <a:rPr lang="en-GB" sz="2400" b="1" u="sng"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not</a:t>
            </a: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 the Christian Sabbath</a:t>
            </a: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	BUT…remember…</a:t>
            </a:r>
          </a:p>
          <a:p>
            <a:pPr marL="514350" indent="-514350">
              <a:buAutoNum type="arabicPeriod"/>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The Sabbath was intended to honour God</a:t>
            </a:r>
          </a:p>
          <a:p>
            <a:pPr marL="514350" indent="-514350">
              <a:buAutoNum type="arabicPeriod"/>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The Sabbath was given to enjoy rest</a:t>
            </a:r>
          </a:p>
          <a:p>
            <a:pPr marL="514350" indent="-514350">
              <a:buAutoNum type="arabicPeriod"/>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The Sabbath was given to help others</a:t>
            </a:r>
          </a:p>
          <a:p>
            <a:endParaRPr lang="en-GB" sz="3200" b="1" dirty="0">
              <a:solidFill>
                <a:srgbClr val="002060"/>
              </a:solidFill>
              <a:effectLst>
                <a:glow rad="63500">
                  <a:srgbClr val="FFFF00"/>
                </a:glow>
              </a:effectLst>
            </a:endParaRPr>
          </a:p>
        </p:txBody>
      </p:sp>
    </p:spTree>
    <p:extLst>
      <p:ext uri="{BB962C8B-B14F-4D97-AF65-F5344CB8AC3E}">
        <p14:creationId xmlns:p14="http://schemas.microsoft.com/office/powerpoint/2010/main" val="1822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3429000"/>
            <a:ext cx="9703777"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What about Sabbath observance? </a:t>
            </a:r>
            <a:endParaRPr lang="en-GB" sz="32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p:txBody>
      </p:sp>
      <p:sp>
        <p:nvSpPr>
          <p:cNvPr id="8" name="TextBox 7"/>
          <p:cNvSpPr txBox="1"/>
          <p:nvPr/>
        </p:nvSpPr>
        <p:spPr>
          <a:xfrm>
            <a:off x="1912010" y="3936712"/>
            <a:ext cx="10098282" cy="3170099"/>
          </a:xfrm>
          <a:prstGeom prst="rect">
            <a:avLst/>
          </a:prstGeom>
          <a:noFill/>
        </p:spPr>
        <p:txBody>
          <a:bodyPr wrap="square" rtlCol="0">
            <a:spAutoFit/>
          </a:bodyPr>
          <a:lstStyle/>
          <a:p>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“you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are not under the law, but under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grace”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(Rom 6:14)</a:t>
            </a:r>
          </a:p>
          <a:p>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Sunday therefore is </a:t>
            </a:r>
            <a:r>
              <a:rPr lang="en-GB" sz="2400" b="1" u="sng"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not</a:t>
            </a: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 the Christian Sabbath</a:t>
            </a: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	BUT…remember…</a:t>
            </a:r>
          </a:p>
          <a:p>
            <a:pPr marL="514350" indent="-514350">
              <a:buAutoNum type="arabicPeriod"/>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The Sabbath was intended to honour God</a:t>
            </a:r>
          </a:p>
          <a:p>
            <a:pPr marL="514350" indent="-514350">
              <a:buAutoNum type="arabicPeriod"/>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The Sabbath was given to enjoy rest</a:t>
            </a:r>
          </a:p>
          <a:p>
            <a:pPr marL="514350" indent="-514350">
              <a:buAutoNum type="arabicPeriod"/>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The Sabbath was given to help others</a:t>
            </a:r>
          </a:p>
          <a:p>
            <a:pPr marL="514350" indent="-514350">
              <a:buAutoNum type="arabicPeriod"/>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It was a day to remind us of God’s sovereignty</a:t>
            </a:r>
          </a:p>
          <a:p>
            <a:pPr marL="514350" indent="-514350">
              <a:buAutoNum type="arabicPeriod"/>
            </a:pPr>
            <a:endParaRPr lang="en-GB" sz="3200" b="1" dirty="0">
              <a:solidFill>
                <a:srgbClr val="002060"/>
              </a:solidFill>
              <a:effectLst>
                <a:glow rad="63500">
                  <a:srgbClr val="FFFF00"/>
                </a:glow>
              </a:effectLst>
            </a:endParaRPr>
          </a:p>
        </p:txBody>
      </p:sp>
    </p:spTree>
    <p:extLst>
      <p:ext uri="{BB962C8B-B14F-4D97-AF65-F5344CB8AC3E}">
        <p14:creationId xmlns:p14="http://schemas.microsoft.com/office/powerpoint/2010/main" val="269492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1523998" y="3227972"/>
            <a:ext cx="8977461" cy="1231106"/>
          </a:xfrm>
          <a:prstGeom prst="rect">
            <a:avLst/>
          </a:prstGeom>
          <a:noFill/>
        </p:spPr>
        <p:txBody>
          <a:bodyPr wrap="square" rtlCol="0">
            <a:spAutoFit/>
          </a:bodyPr>
          <a:lstStyle/>
          <a:p>
            <a:pPr marL="457200" indent="-457200">
              <a:buFont typeface="Arial" panose="020B0604020202020204" pitchFamily="34" charset="0"/>
              <a:buChar char="•"/>
            </a:pPr>
            <a:r>
              <a:rPr lang="en-GB" b="1" dirty="0">
                <a:ln>
                  <a:solidFill>
                    <a:schemeClr val="tx1"/>
                  </a:solidFill>
                </a:ln>
                <a:solidFill>
                  <a:srgbClr val="002060"/>
                </a:solidFill>
                <a:effectLst>
                  <a:glow rad="63500">
                    <a:srgbClr val="FFFF00"/>
                  </a:glow>
                  <a:outerShdw blurRad="38100" dist="38100" dir="2700000" algn="tl">
                    <a:srgbClr val="000000">
                      <a:alpha val="43137"/>
                    </a:srgbClr>
                  </a:outerShdw>
                </a:effectLst>
              </a:rPr>
              <a:t>Looking for loopholes</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Repentance</a:t>
            </a:r>
          </a:p>
          <a:p>
            <a:pPr marL="457200"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Constant temptation</a:t>
            </a:r>
            <a:endParaRPr lang="en-GB" dirty="0"/>
          </a:p>
        </p:txBody>
      </p:sp>
      <p:sp>
        <p:nvSpPr>
          <p:cNvPr id="12" name="TextBox 11"/>
          <p:cNvSpPr txBox="1"/>
          <p:nvPr/>
        </p:nvSpPr>
        <p:spPr>
          <a:xfrm>
            <a:off x="311085" y="4429919"/>
            <a:ext cx="11538408" cy="2523768"/>
          </a:xfrm>
          <a:prstGeom prst="rect">
            <a:avLst/>
          </a:prstGeom>
          <a:noFill/>
        </p:spPr>
        <p:txBody>
          <a:bodyPr wrap="square" rtlCol="0">
            <a:spAutoFit/>
          </a:bodyPr>
          <a:lstStyle/>
          <a:p>
            <a:r>
              <a:rPr lang="en-GB" sz="2800" b="1" i="1" dirty="0">
                <a:ln>
                  <a:solidFill>
                    <a:schemeClr val="tx1"/>
                  </a:solidFill>
                </a:ln>
                <a:solidFill>
                  <a:srgbClr val="FF0000"/>
                </a:solidFill>
                <a:effectLst>
                  <a:glow rad="63500">
                    <a:srgbClr val="FFFF00"/>
                  </a:glow>
                </a:effectLst>
              </a:rPr>
              <a:t>Hear this, you who trample the needy and do away with the poor...saying, ‘when will the new moon be over and the Sabbath be ended that we may market wheat?’ - skimping on the measure, boosting the price and cheating with dishonest scales...the Lord affirms, ‘I will never forget what they have done’ </a:t>
            </a:r>
            <a:r>
              <a:rPr lang="en-GB" sz="2800" b="1" dirty="0">
                <a:ln>
                  <a:solidFill>
                    <a:schemeClr val="tx1"/>
                  </a:solidFill>
                </a:ln>
                <a:solidFill>
                  <a:srgbClr val="FF0000"/>
                </a:solidFill>
                <a:effectLst>
                  <a:glow rad="63500">
                    <a:srgbClr val="FFFF00"/>
                  </a:glow>
                </a:effectLst>
              </a:rPr>
              <a:t>(Amos </a:t>
            </a:r>
            <a:r>
              <a:rPr lang="en-GB" sz="2800" b="1" dirty="0" smtClean="0">
                <a:ln>
                  <a:solidFill>
                    <a:schemeClr val="tx1"/>
                  </a:solidFill>
                </a:ln>
                <a:solidFill>
                  <a:srgbClr val="FF0000"/>
                </a:solidFill>
                <a:effectLst>
                  <a:glow rad="63500">
                    <a:srgbClr val="FFFF00"/>
                  </a:glow>
                </a:effectLst>
              </a:rPr>
              <a:t>8:4-7</a:t>
            </a:r>
            <a:r>
              <a:rPr lang="en-GB" sz="2800" b="1" dirty="0">
                <a:ln>
                  <a:solidFill>
                    <a:schemeClr val="tx1"/>
                  </a:solidFill>
                </a:ln>
                <a:solidFill>
                  <a:srgbClr val="FF0000"/>
                </a:solidFill>
                <a:effectLst>
                  <a:glow rad="63500">
                    <a:srgbClr val="FFFF00"/>
                  </a:glow>
                </a:effectLst>
              </a:rPr>
              <a:t>).</a:t>
            </a:r>
          </a:p>
          <a:p>
            <a:r>
              <a:rPr lang="en-GB" dirty="0"/>
              <a:t> </a:t>
            </a:r>
          </a:p>
        </p:txBody>
      </p:sp>
    </p:spTree>
    <p:extLst>
      <p:ext uri="{BB962C8B-B14F-4D97-AF65-F5344CB8AC3E}">
        <p14:creationId xmlns:p14="http://schemas.microsoft.com/office/powerpoint/2010/main" val="219290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1369268"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endParaRPr lang="en-GB" sz="20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1523998" y="3206082"/>
            <a:ext cx="8977461" cy="1107996"/>
          </a:xfrm>
          <a:prstGeom prst="rect">
            <a:avLst/>
          </a:prstGeom>
          <a:noFill/>
        </p:spPr>
        <p:txBody>
          <a:bodyPr wrap="square" rtlCol="0">
            <a:spAutoFit/>
          </a:bodyPr>
          <a:lstStyle/>
          <a:p>
            <a:pPr marL="457200" indent="-457200">
              <a:buFont typeface="Arial" panose="020B0604020202020204" pitchFamily="34" charset="0"/>
              <a:buChar char="•"/>
            </a:pPr>
            <a:r>
              <a:rPr lang="en-GB" b="1" dirty="0">
                <a:ln>
                  <a:solidFill>
                    <a:schemeClr val="tx1"/>
                  </a:solidFill>
                </a:ln>
                <a:solidFill>
                  <a:srgbClr val="002060"/>
                </a:solidFill>
                <a:effectLst>
                  <a:glow rad="63500">
                    <a:srgbClr val="FFFF00"/>
                  </a:glow>
                  <a:outerShdw blurRad="38100" dist="38100" dir="2700000" algn="tl">
                    <a:srgbClr val="000000">
                      <a:alpha val="43137"/>
                    </a:srgbClr>
                  </a:outerShdw>
                </a:effectLst>
              </a:rPr>
              <a:t>Looking for loopholes</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Repentance</a:t>
            </a:r>
          </a:p>
          <a:p>
            <a:pPr marL="457200" indent="-457200">
              <a:buFont typeface="Arial" panose="020B0604020202020204" pitchFamily="34" charset="0"/>
              <a:buChar char="•"/>
            </a:pPr>
            <a:r>
              <a:rPr lang="en-GB" sz="24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Constant temptation</a:t>
            </a:r>
            <a:endParaRPr lang="en-GB" sz="2400" dirty="0"/>
          </a:p>
        </p:txBody>
      </p:sp>
      <p:sp>
        <p:nvSpPr>
          <p:cNvPr id="12" name="TextBox 11"/>
          <p:cNvSpPr txBox="1"/>
          <p:nvPr/>
        </p:nvSpPr>
        <p:spPr>
          <a:xfrm>
            <a:off x="91126" y="4168724"/>
            <a:ext cx="12009748" cy="2554545"/>
          </a:xfrm>
          <a:prstGeom prst="rect">
            <a:avLst/>
          </a:prstGeom>
          <a:noFill/>
        </p:spPr>
        <p:txBody>
          <a:bodyPr wrap="square" rtlCol="0">
            <a:spAutoFit/>
          </a:bodyPr>
          <a:lstStyle/>
          <a:p>
            <a:r>
              <a:rPr lang="en-GB" sz="3200" b="1" i="1" dirty="0">
                <a:ln>
                  <a:solidFill>
                    <a:schemeClr val="tx1"/>
                  </a:solidFill>
                </a:ln>
                <a:solidFill>
                  <a:srgbClr val="FF0000"/>
                </a:solidFill>
                <a:effectLst>
                  <a:glow rad="63500">
                    <a:srgbClr val="FFFF00"/>
                  </a:glow>
                </a:effectLst>
              </a:rPr>
              <a:t>‘If you keep your feet from breaking the </a:t>
            </a:r>
            <a:r>
              <a:rPr lang="en-GB" sz="3200" b="1" i="1" dirty="0" smtClean="0">
                <a:ln>
                  <a:solidFill>
                    <a:schemeClr val="tx1"/>
                  </a:solidFill>
                </a:ln>
                <a:solidFill>
                  <a:srgbClr val="FF0000"/>
                </a:solidFill>
                <a:effectLst>
                  <a:glow rad="63500">
                    <a:srgbClr val="FFFF00"/>
                  </a:glow>
                </a:effectLst>
              </a:rPr>
              <a:t>Sabbath and </a:t>
            </a:r>
            <a:r>
              <a:rPr lang="en-GB" sz="3200" b="1" i="1" dirty="0">
                <a:ln>
                  <a:solidFill>
                    <a:schemeClr val="tx1"/>
                  </a:solidFill>
                </a:ln>
                <a:solidFill>
                  <a:srgbClr val="FF0000"/>
                </a:solidFill>
                <a:effectLst>
                  <a:glow rad="63500">
                    <a:srgbClr val="FFFF00"/>
                  </a:glow>
                </a:effectLst>
              </a:rPr>
              <a:t>from doing as you please on my holy </a:t>
            </a:r>
            <a:r>
              <a:rPr lang="en-GB" sz="3200" b="1" i="1" dirty="0" smtClean="0">
                <a:ln>
                  <a:solidFill>
                    <a:schemeClr val="tx1"/>
                  </a:solidFill>
                </a:ln>
                <a:solidFill>
                  <a:srgbClr val="FF0000"/>
                </a:solidFill>
                <a:effectLst>
                  <a:glow rad="63500">
                    <a:srgbClr val="FFFF00"/>
                  </a:glow>
                </a:effectLst>
              </a:rPr>
              <a:t>day, if </a:t>
            </a:r>
            <a:r>
              <a:rPr lang="en-GB" sz="3200" b="1" i="1" dirty="0">
                <a:ln>
                  <a:solidFill>
                    <a:schemeClr val="tx1"/>
                  </a:solidFill>
                </a:ln>
                <a:solidFill>
                  <a:srgbClr val="FF0000"/>
                </a:solidFill>
                <a:effectLst>
                  <a:glow rad="63500">
                    <a:srgbClr val="FFFF00"/>
                  </a:glow>
                </a:effectLst>
              </a:rPr>
              <a:t>you call the Sabbath a </a:t>
            </a:r>
            <a:r>
              <a:rPr lang="en-GB" sz="3200" b="1" i="1" dirty="0" smtClean="0">
                <a:ln>
                  <a:solidFill>
                    <a:schemeClr val="tx1"/>
                  </a:solidFill>
                </a:ln>
                <a:solidFill>
                  <a:srgbClr val="FF0000"/>
                </a:solidFill>
                <a:effectLst>
                  <a:glow rad="63500">
                    <a:srgbClr val="FFFF00"/>
                  </a:glow>
                </a:effectLst>
              </a:rPr>
              <a:t>delight and </a:t>
            </a:r>
            <a:r>
              <a:rPr lang="en-GB" sz="3200" b="1" i="1" dirty="0">
                <a:ln>
                  <a:solidFill>
                    <a:schemeClr val="tx1"/>
                  </a:solidFill>
                </a:ln>
                <a:solidFill>
                  <a:srgbClr val="FF0000"/>
                </a:solidFill>
                <a:effectLst>
                  <a:glow rad="63500">
                    <a:srgbClr val="FFFF00"/>
                  </a:glow>
                </a:effectLst>
              </a:rPr>
              <a:t>the </a:t>
            </a:r>
            <a:r>
              <a:rPr lang="en-GB" sz="3200" b="1" i="1" cap="small" dirty="0">
                <a:ln>
                  <a:solidFill>
                    <a:schemeClr val="tx1"/>
                  </a:solidFill>
                </a:ln>
                <a:solidFill>
                  <a:srgbClr val="FF0000"/>
                </a:solidFill>
                <a:effectLst>
                  <a:glow rad="63500">
                    <a:srgbClr val="FFFF00"/>
                  </a:glow>
                </a:effectLst>
              </a:rPr>
              <a:t>Lord</a:t>
            </a:r>
            <a:r>
              <a:rPr lang="en-GB" sz="3200" b="1" i="1" dirty="0">
                <a:ln>
                  <a:solidFill>
                    <a:schemeClr val="tx1"/>
                  </a:solidFill>
                </a:ln>
                <a:solidFill>
                  <a:srgbClr val="FF0000"/>
                </a:solidFill>
                <a:effectLst>
                  <a:glow rad="63500">
                    <a:srgbClr val="FFFF00"/>
                  </a:glow>
                </a:effectLst>
              </a:rPr>
              <a:t>’s holy day honourable</a:t>
            </a:r>
            <a:r>
              <a:rPr lang="en-GB" sz="3200" b="1" i="1" dirty="0" smtClean="0">
                <a:ln>
                  <a:solidFill>
                    <a:schemeClr val="tx1"/>
                  </a:solidFill>
                </a:ln>
                <a:solidFill>
                  <a:srgbClr val="FF0000"/>
                </a:solidFill>
                <a:effectLst>
                  <a:glow rad="63500">
                    <a:srgbClr val="FFFF00"/>
                  </a:glow>
                </a:effectLst>
              </a:rPr>
              <a:t>, and </a:t>
            </a:r>
            <a:r>
              <a:rPr lang="en-GB" sz="3200" b="1" i="1" dirty="0">
                <a:ln>
                  <a:solidFill>
                    <a:schemeClr val="tx1"/>
                  </a:solidFill>
                </a:ln>
                <a:solidFill>
                  <a:srgbClr val="FF0000"/>
                </a:solidFill>
                <a:effectLst>
                  <a:glow rad="63500">
                    <a:srgbClr val="FFFF00"/>
                  </a:glow>
                </a:effectLst>
              </a:rPr>
              <a:t>if you honour it by not going your own </a:t>
            </a:r>
            <a:r>
              <a:rPr lang="en-GB" sz="3200" b="1" i="1" dirty="0" smtClean="0">
                <a:ln>
                  <a:solidFill>
                    <a:schemeClr val="tx1"/>
                  </a:solidFill>
                </a:ln>
                <a:solidFill>
                  <a:srgbClr val="FF0000"/>
                </a:solidFill>
                <a:effectLst>
                  <a:glow rad="63500">
                    <a:srgbClr val="FFFF00"/>
                  </a:glow>
                </a:effectLst>
              </a:rPr>
              <a:t>way and </a:t>
            </a:r>
            <a:r>
              <a:rPr lang="en-GB" sz="3200" b="1" i="1" dirty="0">
                <a:ln>
                  <a:solidFill>
                    <a:schemeClr val="tx1"/>
                  </a:solidFill>
                </a:ln>
                <a:solidFill>
                  <a:srgbClr val="FF0000"/>
                </a:solidFill>
                <a:effectLst>
                  <a:glow rad="63500">
                    <a:srgbClr val="FFFF00"/>
                  </a:glow>
                </a:effectLst>
              </a:rPr>
              <a:t>not doing as you please or speaking idle words</a:t>
            </a:r>
            <a:r>
              <a:rPr lang="en-GB" sz="3200" b="1" i="1" dirty="0" smtClean="0">
                <a:ln>
                  <a:solidFill>
                    <a:schemeClr val="tx1"/>
                  </a:solidFill>
                </a:ln>
                <a:solidFill>
                  <a:srgbClr val="FF0000"/>
                </a:solidFill>
                <a:effectLst>
                  <a:glow rad="63500">
                    <a:srgbClr val="FFFF00"/>
                  </a:glow>
                </a:effectLst>
              </a:rPr>
              <a:t>, then </a:t>
            </a:r>
            <a:r>
              <a:rPr lang="en-GB" sz="3200" b="1" i="1" dirty="0">
                <a:ln>
                  <a:solidFill>
                    <a:schemeClr val="tx1"/>
                  </a:solidFill>
                </a:ln>
                <a:solidFill>
                  <a:srgbClr val="FF0000"/>
                </a:solidFill>
                <a:effectLst>
                  <a:glow rad="63500">
                    <a:srgbClr val="FFFF00"/>
                  </a:glow>
                </a:effectLst>
              </a:rPr>
              <a:t>you will find your joy in the </a:t>
            </a:r>
            <a:r>
              <a:rPr lang="en-GB" sz="3200" b="1" i="1" cap="small" dirty="0" smtClean="0">
                <a:ln>
                  <a:solidFill>
                    <a:schemeClr val="tx1"/>
                  </a:solidFill>
                </a:ln>
                <a:solidFill>
                  <a:srgbClr val="FF0000"/>
                </a:solidFill>
                <a:effectLst>
                  <a:glow rad="63500">
                    <a:srgbClr val="FFFF00"/>
                  </a:glow>
                </a:effectLst>
              </a:rPr>
              <a:t>Lord”  </a:t>
            </a:r>
            <a:r>
              <a:rPr lang="en-GB" b="1" i="1" dirty="0" smtClean="0">
                <a:ln>
                  <a:solidFill>
                    <a:schemeClr val="tx1"/>
                  </a:solidFill>
                </a:ln>
                <a:solidFill>
                  <a:srgbClr val="FF0000"/>
                </a:solidFill>
                <a:effectLst>
                  <a:glow rad="63500">
                    <a:srgbClr val="FFFF00"/>
                  </a:glow>
                </a:effectLst>
              </a:rPr>
              <a:t> </a:t>
            </a:r>
            <a:r>
              <a:rPr lang="en-GB" b="1" dirty="0" smtClean="0">
                <a:ln>
                  <a:solidFill>
                    <a:schemeClr val="tx1"/>
                  </a:solidFill>
                </a:ln>
                <a:solidFill>
                  <a:srgbClr val="FF0000"/>
                </a:solidFill>
                <a:effectLst>
                  <a:glow rad="63500">
                    <a:srgbClr val="FFFF00"/>
                  </a:glow>
                </a:effectLst>
              </a:rPr>
              <a:t>(Isaiah 58:13-14)</a:t>
            </a:r>
            <a:endParaRPr lang="en-GB" b="1" i="1" dirty="0">
              <a:ln>
                <a:solidFill>
                  <a:schemeClr val="tx1"/>
                </a:solidFill>
              </a:ln>
              <a:solidFill>
                <a:srgbClr val="FF0000"/>
              </a:solidFill>
              <a:effectLst>
                <a:glow rad="63500">
                  <a:srgbClr val="FFFF00"/>
                </a:glow>
              </a:effectLst>
            </a:endParaRPr>
          </a:p>
        </p:txBody>
      </p:sp>
    </p:spTree>
    <p:extLst>
      <p:ext uri="{BB962C8B-B14F-4D97-AF65-F5344CB8AC3E}">
        <p14:creationId xmlns:p14="http://schemas.microsoft.com/office/powerpoint/2010/main" val="544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8"/>
            <a:ext cx="11316514" cy="2369880"/>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church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life</a:t>
            </a: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3900504" y="2888870"/>
            <a:ext cx="5879356" cy="830997"/>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t> 									</a:t>
            </a:r>
            <a:r>
              <a:rPr lang="en-GB" sz="2000" b="1" dirty="0" smtClean="0">
                <a:ln>
                  <a:solidFill>
                    <a:srgbClr val="FF0000"/>
                  </a:solidFill>
                </a:ln>
                <a:solidFill>
                  <a:srgbClr val="FFFF00"/>
                </a:solidFill>
              </a:rPr>
              <a:t>(v.32-39)</a:t>
            </a:r>
            <a:endParaRPr lang="en-GB" sz="2000" b="1" dirty="0">
              <a:ln>
                <a:solidFill>
                  <a:srgbClr val="FF0000"/>
                </a:solidFill>
              </a:ln>
            </a:endParaRPr>
          </a:p>
        </p:txBody>
      </p:sp>
      <p:sp>
        <p:nvSpPr>
          <p:cNvPr id="12" name="TextBox 11"/>
          <p:cNvSpPr txBox="1"/>
          <p:nvPr/>
        </p:nvSpPr>
        <p:spPr>
          <a:xfrm>
            <a:off x="91126" y="4168724"/>
            <a:ext cx="12009748" cy="369332"/>
          </a:xfrm>
          <a:prstGeom prst="rect">
            <a:avLst/>
          </a:prstGeom>
          <a:noFill/>
        </p:spPr>
        <p:txBody>
          <a:bodyPr wrap="square" rtlCol="0">
            <a:spAutoFit/>
          </a:bodyPr>
          <a:lstStyle/>
          <a:p>
            <a:endParaRPr lang="en-GB" b="1" i="1" dirty="0">
              <a:ln>
                <a:solidFill>
                  <a:schemeClr val="tx1"/>
                </a:solidFill>
              </a:ln>
              <a:solidFill>
                <a:srgbClr val="FF0000"/>
              </a:solidFill>
              <a:effectLst>
                <a:glow rad="63500">
                  <a:srgbClr val="FFFF00"/>
                </a:glow>
              </a:effectLst>
            </a:endParaRPr>
          </a:p>
        </p:txBody>
      </p:sp>
      <p:sp>
        <p:nvSpPr>
          <p:cNvPr id="11" name="TextBox 10"/>
          <p:cNvSpPr txBox="1"/>
          <p:nvPr/>
        </p:nvSpPr>
        <p:spPr>
          <a:xfrm>
            <a:off x="1523999" y="3770360"/>
            <a:ext cx="10415955" cy="861774"/>
          </a:xfrm>
          <a:prstGeom prst="rect">
            <a:avLst/>
          </a:prstGeom>
          <a:noFill/>
        </p:spPr>
        <p:txBody>
          <a:bodyPr wrap="square" rtlCol="0">
            <a:spAutoFit/>
          </a:bodyPr>
          <a:lstStyle/>
          <a:p>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“We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will not neglect the house of our God”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(v.39)</a:t>
            </a:r>
            <a:endPar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262306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8"/>
            <a:ext cx="11316514" cy="2369880"/>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church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life</a:t>
            </a: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4859528" y="2845285"/>
            <a:ext cx="4588933" cy="830997"/>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t> 		</a:t>
            </a:r>
            <a:r>
              <a:rPr lang="en-GB" sz="2400" b="1" dirty="0" smtClean="0"/>
              <a:t>  </a:t>
            </a:r>
            <a:r>
              <a:rPr lang="en-GB" sz="2400" b="1" dirty="0" smtClean="0"/>
              <a:t>				</a:t>
            </a:r>
            <a:r>
              <a:rPr lang="en-GB" sz="2000" b="1" dirty="0" smtClean="0">
                <a:ln>
                  <a:solidFill>
                    <a:srgbClr val="FF0000"/>
                  </a:solidFill>
                </a:ln>
                <a:solidFill>
                  <a:srgbClr val="FFFF00"/>
                </a:solidFill>
              </a:rPr>
              <a:t>(v.32-39)</a:t>
            </a:r>
            <a:endParaRPr lang="en-GB" sz="2000" b="1" dirty="0">
              <a:ln>
                <a:solidFill>
                  <a:srgbClr val="FF0000"/>
                </a:solidFill>
              </a:ln>
            </a:endParaRPr>
          </a:p>
        </p:txBody>
      </p:sp>
      <p:sp>
        <p:nvSpPr>
          <p:cNvPr id="12" name="TextBox 11"/>
          <p:cNvSpPr txBox="1"/>
          <p:nvPr/>
        </p:nvSpPr>
        <p:spPr>
          <a:xfrm>
            <a:off x="91126" y="4168724"/>
            <a:ext cx="12009748" cy="369332"/>
          </a:xfrm>
          <a:prstGeom prst="rect">
            <a:avLst/>
          </a:prstGeom>
          <a:noFill/>
        </p:spPr>
        <p:txBody>
          <a:bodyPr wrap="square" rtlCol="0">
            <a:spAutoFit/>
          </a:bodyPr>
          <a:lstStyle/>
          <a:p>
            <a:endParaRPr lang="en-GB" b="1" i="1" dirty="0">
              <a:ln>
                <a:solidFill>
                  <a:schemeClr val="tx1"/>
                </a:solidFill>
              </a:ln>
              <a:solidFill>
                <a:srgbClr val="FF0000"/>
              </a:solidFill>
              <a:effectLst>
                <a:glow rad="63500">
                  <a:srgbClr val="FFFF00"/>
                </a:glow>
              </a:effectLst>
            </a:endParaRPr>
          </a:p>
        </p:txBody>
      </p:sp>
      <p:sp>
        <p:nvSpPr>
          <p:cNvPr id="11" name="TextBox 10"/>
          <p:cNvSpPr txBox="1"/>
          <p:nvPr/>
        </p:nvSpPr>
        <p:spPr>
          <a:xfrm>
            <a:off x="1523999" y="3770360"/>
            <a:ext cx="10415955" cy="861774"/>
          </a:xfrm>
          <a:prstGeom prst="rect">
            <a:avLst/>
          </a:prstGeom>
          <a:noFill/>
        </p:spPr>
        <p:txBody>
          <a:bodyPr wrap="square" rtlCol="0">
            <a:spAutoFit/>
          </a:bodyPr>
          <a:lstStyle/>
          <a:p>
            <a:r>
              <a:rPr lang="en-GB" sz="3200" b="1" i="1" smtClean="0">
                <a:ln>
                  <a:solidFill>
                    <a:schemeClr val="tx1"/>
                  </a:solidFill>
                </a:ln>
                <a:solidFill>
                  <a:srgbClr val="FF0000"/>
                </a:solidFill>
                <a:effectLst>
                  <a:glow rad="63500">
                    <a:srgbClr val="FFFF00"/>
                  </a:glow>
                  <a:outerShdw blurRad="38100" dist="38100" dir="2700000" algn="tl">
                    <a:srgbClr val="000000">
                      <a:alpha val="43137"/>
                    </a:srgbClr>
                  </a:outerShdw>
                </a:effectLst>
              </a:rPr>
              <a:t>“We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will not neglect the house of our God</a:t>
            </a:r>
            <a:r>
              <a:rPr lang="en-GB" sz="3200" b="1" i="1">
                <a:ln>
                  <a:solidFill>
                    <a:schemeClr val="tx1"/>
                  </a:solidFill>
                </a:ln>
                <a:solidFill>
                  <a:srgbClr val="FF0000"/>
                </a:solidFill>
                <a:effectLst>
                  <a:glow rad="63500">
                    <a:srgbClr val="FFFF00"/>
                  </a:glow>
                  <a:outerShdw blurRad="38100" dist="38100" dir="2700000" algn="tl">
                    <a:srgbClr val="000000">
                      <a:alpha val="43137"/>
                    </a:srgbClr>
                  </a:outerShdw>
                </a:effectLst>
              </a:rPr>
              <a:t>”  </a:t>
            </a:r>
            <a:r>
              <a:rPr lang="en-GB" sz="3200" b="1" smtClean="0">
                <a:ln>
                  <a:solidFill>
                    <a:schemeClr val="tx1"/>
                  </a:solidFill>
                </a:ln>
                <a:solidFill>
                  <a:srgbClr val="FF0000"/>
                </a:solidFill>
                <a:effectLst>
                  <a:glow rad="63500">
                    <a:srgbClr val="FFFF00"/>
                  </a:glow>
                  <a:outerShdw blurRad="38100" dist="38100" dir="2700000" algn="tl">
                    <a:srgbClr val="000000">
                      <a:alpha val="43137"/>
                    </a:srgbClr>
                  </a:outerShdw>
                </a:effectLst>
              </a:rPr>
              <a:t>(v.39)</a:t>
            </a:r>
            <a:endPar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endParaRPr lang="en-GB" dirty="0"/>
          </a:p>
        </p:txBody>
      </p:sp>
      <p:sp>
        <p:nvSpPr>
          <p:cNvPr id="6" name="TextBox 5"/>
          <p:cNvSpPr txBox="1"/>
          <p:nvPr/>
        </p:nvSpPr>
        <p:spPr>
          <a:xfrm>
            <a:off x="1694294" y="4309438"/>
            <a:ext cx="8088198" cy="523220"/>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Temple tax – ⅓ shekel </a:t>
            </a:r>
            <a:endParaRPr lang="en-GB" sz="2800" b="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8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8"/>
            <a:ext cx="11316514" cy="2369880"/>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church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life</a:t>
            </a: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1527142" y="3206082"/>
            <a:ext cx="9935852" cy="461665"/>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t> 					</a:t>
            </a:r>
            <a:r>
              <a:rPr lang="en-GB" sz="2400" b="1" dirty="0"/>
              <a:t> </a:t>
            </a:r>
            <a:r>
              <a:rPr lang="en-GB" sz="2400" b="1" dirty="0" smtClean="0"/>
              <a:t>      </a:t>
            </a:r>
            <a:r>
              <a:rPr lang="en-GB" sz="2400" b="1" dirty="0" smtClean="0">
                <a:solidFill>
                  <a:srgbClr val="FFFF00"/>
                </a:solidFill>
                <a:effectLst>
                  <a:glow rad="63500">
                    <a:srgbClr val="FF0000"/>
                  </a:glow>
                </a:effectLst>
              </a:rPr>
              <a:t>(</a:t>
            </a:r>
            <a:r>
              <a:rPr lang="en-GB" sz="2000" b="1" dirty="0" smtClean="0">
                <a:ln>
                  <a:solidFill>
                    <a:srgbClr val="FF0000"/>
                  </a:solidFill>
                </a:ln>
                <a:solidFill>
                  <a:srgbClr val="FFFF00"/>
                </a:solidFill>
              </a:rPr>
              <a:t>v.32-39</a:t>
            </a:r>
            <a:r>
              <a:rPr lang="en-GB" sz="2000" b="1" dirty="0" smtClean="0">
                <a:ln>
                  <a:solidFill>
                    <a:srgbClr val="FF0000"/>
                  </a:solidFill>
                </a:ln>
                <a:solidFill>
                  <a:srgbClr val="FFFF00"/>
                </a:solidFill>
              </a:rPr>
              <a:t>)</a:t>
            </a:r>
            <a:endParaRPr lang="en-GB" sz="2000" b="1" dirty="0">
              <a:ln>
                <a:solidFill>
                  <a:srgbClr val="FF0000"/>
                </a:solidFill>
              </a:ln>
            </a:endParaRPr>
          </a:p>
        </p:txBody>
      </p:sp>
      <p:sp>
        <p:nvSpPr>
          <p:cNvPr id="12" name="TextBox 11"/>
          <p:cNvSpPr txBox="1"/>
          <p:nvPr/>
        </p:nvSpPr>
        <p:spPr>
          <a:xfrm>
            <a:off x="91126" y="4168724"/>
            <a:ext cx="12009748" cy="369332"/>
          </a:xfrm>
          <a:prstGeom prst="rect">
            <a:avLst/>
          </a:prstGeom>
          <a:noFill/>
        </p:spPr>
        <p:txBody>
          <a:bodyPr wrap="square" rtlCol="0">
            <a:spAutoFit/>
          </a:bodyPr>
          <a:lstStyle/>
          <a:p>
            <a:endParaRPr lang="en-GB" b="1" i="1" dirty="0">
              <a:ln>
                <a:solidFill>
                  <a:schemeClr val="tx1"/>
                </a:solidFill>
              </a:ln>
              <a:solidFill>
                <a:srgbClr val="FF0000"/>
              </a:solidFill>
              <a:effectLst>
                <a:glow rad="63500">
                  <a:srgbClr val="FFFF00"/>
                </a:glow>
              </a:effectLst>
            </a:endParaRPr>
          </a:p>
        </p:txBody>
      </p:sp>
      <p:sp>
        <p:nvSpPr>
          <p:cNvPr id="11" name="TextBox 10"/>
          <p:cNvSpPr txBox="1"/>
          <p:nvPr/>
        </p:nvSpPr>
        <p:spPr>
          <a:xfrm>
            <a:off x="1523999" y="3770360"/>
            <a:ext cx="10415955" cy="861774"/>
          </a:xfrm>
          <a:prstGeom prst="rect">
            <a:avLst/>
          </a:prstGeom>
          <a:noFill/>
        </p:spPr>
        <p:txBody>
          <a:bodyPr wrap="square" rtlCol="0">
            <a:spAutoFit/>
          </a:bodyPr>
          <a:lstStyle/>
          <a:p>
            <a:r>
              <a:rPr lang="en-GB" sz="3200" b="1" i="1" smtClean="0">
                <a:ln>
                  <a:solidFill>
                    <a:schemeClr val="tx1"/>
                  </a:solidFill>
                </a:ln>
                <a:solidFill>
                  <a:srgbClr val="FF0000"/>
                </a:solidFill>
                <a:effectLst>
                  <a:glow rad="63500">
                    <a:srgbClr val="FFFF00"/>
                  </a:glow>
                  <a:outerShdw blurRad="38100" dist="38100" dir="2700000" algn="tl">
                    <a:srgbClr val="000000">
                      <a:alpha val="43137"/>
                    </a:srgbClr>
                  </a:outerShdw>
                </a:effectLst>
              </a:rPr>
              <a:t>“We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will not neglect the house of our God</a:t>
            </a:r>
            <a:r>
              <a:rPr lang="en-GB" sz="3200" b="1" i="1">
                <a:ln>
                  <a:solidFill>
                    <a:schemeClr val="tx1"/>
                  </a:solidFill>
                </a:ln>
                <a:solidFill>
                  <a:srgbClr val="FF0000"/>
                </a:solidFill>
                <a:effectLst>
                  <a:glow rad="63500">
                    <a:srgbClr val="FFFF00"/>
                  </a:glow>
                  <a:outerShdw blurRad="38100" dist="38100" dir="2700000" algn="tl">
                    <a:srgbClr val="000000">
                      <a:alpha val="43137"/>
                    </a:srgbClr>
                  </a:outerShdw>
                </a:effectLst>
              </a:rPr>
              <a:t>”  </a:t>
            </a:r>
            <a:r>
              <a:rPr lang="en-GB" sz="3200" b="1" smtClean="0">
                <a:ln>
                  <a:solidFill>
                    <a:schemeClr val="tx1"/>
                  </a:solidFill>
                </a:ln>
                <a:solidFill>
                  <a:srgbClr val="FF0000"/>
                </a:solidFill>
                <a:effectLst>
                  <a:glow rad="63500">
                    <a:srgbClr val="FFFF00"/>
                  </a:glow>
                  <a:outerShdw blurRad="38100" dist="38100" dir="2700000" algn="tl">
                    <a:srgbClr val="000000">
                      <a:alpha val="43137"/>
                    </a:srgbClr>
                  </a:outerShdw>
                </a:effectLst>
              </a:rPr>
              <a:t>(v.39)</a:t>
            </a:r>
            <a:endPar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endParaRPr lang="en-GB" dirty="0"/>
          </a:p>
        </p:txBody>
      </p:sp>
      <p:sp>
        <p:nvSpPr>
          <p:cNvPr id="6" name="TextBox 5"/>
          <p:cNvSpPr txBox="1"/>
          <p:nvPr/>
        </p:nvSpPr>
        <p:spPr>
          <a:xfrm>
            <a:off x="1838227" y="4538056"/>
            <a:ext cx="8088198" cy="954107"/>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Temple tax – ⅓ shekel v.32</a:t>
            </a:r>
          </a:p>
          <a:p>
            <a:pPr marL="285750" indent="-285750">
              <a:buFont typeface="Arial" panose="020B0604020202020204" pitchFamily="34" charset="0"/>
              <a:buChar char="•"/>
            </a:pPr>
            <a:r>
              <a:rPr lang="en-GB" sz="28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Regular offerings – rota system  v.33-38 </a:t>
            </a:r>
            <a:endParaRPr lang="en-GB" sz="2800" b="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9883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8"/>
            <a:ext cx="11316514" cy="2369880"/>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church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life</a:t>
            </a: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234462" y="3202267"/>
            <a:ext cx="9935852" cy="461665"/>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t> 							</a:t>
            </a:r>
            <a:r>
              <a:rPr lang="en-GB" sz="2000" b="1" dirty="0" smtClean="0">
                <a:ln>
                  <a:solidFill>
                    <a:srgbClr val="FF0000"/>
                  </a:solidFill>
                </a:ln>
                <a:solidFill>
                  <a:srgbClr val="FFFF00"/>
                </a:solidFill>
              </a:rPr>
              <a:t>(v.32-39</a:t>
            </a:r>
            <a:r>
              <a:rPr lang="en-GB" sz="2000" b="1" dirty="0" smtClean="0">
                <a:ln>
                  <a:solidFill>
                    <a:srgbClr val="FF0000"/>
                  </a:solidFill>
                </a:ln>
                <a:solidFill>
                  <a:srgbClr val="FFFF00"/>
                </a:solidFill>
              </a:rPr>
              <a:t>)</a:t>
            </a:r>
            <a:endParaRPr lang="en-GB" sz="2000" b="1" dirty="0">
              <a:ln>
                <a:solidFill>
                  <a:srgbClr val="FF0000"/>
                </a:solidFill>
              </a:ln>
            </a:endParaRPr>
          </a:p>
        </p:txBody>
      </p:sp>
      <p:sp>
        <p:nvSpPr>
          <p:cNvPr id="12" name="TextBox 11"/>
          <p:cNvSpPr txBox="1"/>
          <p:nvPr/>
        </p:nvSpPr>
        <p:spPr>
          <a:xfrm>
            <a:off x="91126" y="4168724"/>
            <a:ext cx="12009748" cy="369332"/>
          </a:xfrm>
          <a:prstGeom prst="rect">
            <a:avLst/>
          </a:prstGeom>
          <a:noFill/>
        </p:spPr>
        <p:txBody>
          <a:bodyPr wrap="square" rtlCol="0">
            <a:spAutoFit/>
          </a:bodyPr>
          <a:lstStyle/>
          <a:p>
            <a:endParaRPr lang="en-GB" b="1" i="1" dirty="0">
              <a:ln>
                <a:solidFill>
                  <a:schemeClr val="tx1"/>
                </a:solidFill>
              </a:ln>
              <a:solidFill>
                <a:srgbClr val="FF0000"/>
              </a:solidFill>
              <a:effectLst>
                <a:glow rad="63500">
                  <a:srgbClr val="FFFF00"/>
                </a:glow>
              </a:effectLst>
            </a:endParaRPr>
          </a:p>
        </p:txBody>
      </p:sp>
      <p:sp>
        <p:nvSpPr>
          <p:cNvPr id="11" name="TextBox 10"/>
          <p:cNvSpPr txBox="1"/>
          <p:nvPr/>
        </p:nvSpPr>
        <p:spPr>
          <a:xfrm>
            <a:off x="1523999" y="3770360"/>
            <a:ext cx="9235127" cy="1846659"/>
          </a:xfrm>
          <a:prstGeom prst="rect">
            <a:avLst/>
          </a:prstGeom>
          <a:noFill/>
        </p:spPr>
        <p:txBody>
          <a:bodyPr wrap="square" rtlCol="0">
            <a:spAutoFit/>
          </a:bodyPr>
          <a:lstStyle/>
          <a:p>
            <a:pPr algn="ct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“We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will not neglect the house of our God”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(v.39)</a:t>
            </a:r>
          </a:p>
          <a:p>
            <a:pPr algn="ctr"/>
            <a:r>
              <a:rPr lang="en-GB" sz="3200" b="1" dirty="0" smtClean="0">
                <a:ln>
                  <a:solidFill>
                    <a:schemeClr val="tx1"/>
                  </a:solidFill>
                </a:ln>
                <a:solidFill>
                  <a:srgbClr val="131DDD"/>
                </a:solidFill>
                <a:effectLst>
                  <a:glow rad="63500">
                    <a:schemeClr val="accent1">
                      <a:lumMod val="40000"/>
                      <a:lumOff val="60000"/>
                    </a:schemeClr>
                  </a:glow>
                  <a:outerShdw blurRad="38100" dist="38100" dir="2700000" algn="tl">
                    <a:srgbClr val="000000">
                      <a:alpha val="43137"/>
                    </a:srgbClr>
                  </a:outerShdw>
                </a:effectLst>
              </a:rPr>
              <a:t>Central principle</a:t>
            </a:r>
          </a:p>
          <a:p>
            <a:pPr algn="ctr"/>
            <a:r>
              <a:rPr lang="en-GB" sz="3200" b="1" dirty="0" smtClean="0">
                <a:ln>
                  <a:solidFill>
                    <a:schemeClr val="tx1"/>
                  </a:solidFill>
                </a:ln>
                <a:solidFill>
                  <a:srgbClr val="C00000"/>
                </a:solidFill>
                <a:effectLst>
                  <a:glow rad="63500">
                    <a:schemeClr val="accent1">
                      <a:lumMod val="40000"/>
                      <a:lumOff val="60000"/>
                    </a:schemeClr>
                  </a:glow>
                  <a:outerShdw blurRad="38100" dist="38100" dir="2700000" algn="tl">
                    <a:srgbClr val="000000">
                      <a:alpha val="43137"/>
                    </a:srgbClr>
                  </a:outerShdw>
                </a:effectLst>
              </a:rPr>
              <a:t>We should be committed to God’s house !</a:t>
            </a:r>
            <a:endParaRPr lang="en-GB" sz="3200" b="1" dirty="0">
              <a:ln>
                <a:solidFill>
                  <a:schemeClr val="tx1"/>
                </a:solidFill>
              </a:ln>
              <a:solidFill>
                <a:srgbClr val="C00000"/>
              </a:solidFill>
              <a:effectLst>
                <a:glow rad="63500">
                  <a:schemeClr val="accent1">
                    <a:lumMod val="40000"/>
                    <a:lumOff val="60000"/>
                  </a:schemeClr>
                </a:glow>
                <a:outerShdw blurRad="38100" dist="38100" dir="2700000" algn="tl">
                  <a:srgbClr val="000000">
                    <a:alpha val="43137"/>
                  </a:srgbClr>
                </a:outerShdw>
              </a:effectLst>
            </a:endParaRPr>
          </a:p>
          <a:p>
            <a:pPr algn="ctr"/>
            <a:endParaRPr lang="en-GB" dirty="0"/>
          </a:p>
        </p:txBody>
      </p:sp>
    </p:spTree>
    <p:extLst>
      <p:ext uri="{BB962C8B-B14F-4D97-AF65-F5344CB8AC3E}">
        <p14:creationId xmlns:p14="http://schemas.microsoft.com/office/powerpoint/2010/main" val="147931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8"/>
            <a:ext cx="11316514" cy="2369880"/>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church </a:t>
            </a: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life</a:t>
            </a: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5778166" y="2848751"/>
            <a:ext cx="7580079" cy="830997"/>
          </a:xfrm>
          <a:prstGeom prst="rect">
            <a:avLst/>
          </a:prstGeom>
          <a:noFill/>
        </p:spPr>
        <p:txBody>
          <a:bodyPr wrap="square" rtlCol="0">
            <a:spAutoFit/>
          </a:bodyPr>
          <a:lstStyle/>
          <a:p>
            <a:r>
              <a:rPr lang="en-GB" sz="2400" b="1" dirty="0" smtClean="0"/>
              <a:t> 									</a:t>
            </a:r>
            <a:r>
              <a:rPr lang="en-GB" sz="2000" b="1" dirty="0" smtClean="0">
                <a:ln>
                  <a:solidFill>
                    <a:srgbClr val="FF0000"/>
                  </a:solidFill>
                </a:ln>
                <a:solidFill>
                  <a:srgbClr val="FFFF00"/>
                </a:solidFill>
              </a:rPr>
              <a:t>(v.32-39)</a:t>
            </a:r>
            <a:endParaRPr lang="en-GB" sz="2000" b="1" dirty="0">
              <a:ln>
                <a:solidFill>
                  <a:srgbClr val="FF0000"/>
                </a:solidFill>
              </a:ln>
            </a:endParaRPr>
          </a:p>
        </p:txBody>
      </p:sp>
      <p:sp>
        <p:nvSpPr>
          <p:cNvPr id="12" name="TextBox 11"/>
          <p:cNvSpPr txBox="1"/>
          <p:nvPr/>
        </p:nvSpPr>
        <p:spPr>
          <a:xfrm>
            <a:off x="91126" y="4168724"/>
            <a:ext cx="12009748" cy="369332"/>
          </a:xfrm>
          <a:prstGeom prst="rect">
            <a:avLst/>
          </a:prstGeom>
          <a:noFill/>
        </p:spPr>
        <p:txBody>
          <a:bodyPr wrap="square" rtlCol="0">
            <a:spAutoFit/>
          </a:bodyPr>
          <a:lstStyle/>
          <a:p>
            <a:endParaRPr lang="en-GB" b="1" i="1" dirty="0">
              <a:ln>
                <a:solidFill>
                  <a:schemeClr val="tx1"/>
                </a:solidFill>
              </a:ln>
              <a:solidFill>
                <a:srgbClr val="FF0000"/>
              </a:solidFill>
              <a:effectLst>
                <a:glow rad="63500">
                  <a:srgbClr val="FFFF00"/>
                </a:glow>
              </a:effectLst>
            </a:endParaRPr>
          </a:p>
        </p:txBody>
      </p:sp>
      <p:sp>
        <p:nvSpPr>
          <p:cNvPr id="11" name="TextBox 10"/>
          <p:cNvSpPr txBox="1"/>
          <p:nvPr/>
        </p:nvSpPr>
        <p:spPr>
          <a:xfrm>
            <a:off x="1523999" y="3770360"/>
            <a:ext cx="9235127" cy="1846659"/>
          </a:xfrm>
          <a:prstGeom prst="rect">
            <a:avLst/>
          </a:prstGeom>
          <a:noFill/>
        </p:spPr>
        <p:txBody>
          <a:bodyPr wrap="square" rtlCol="0">
            <a:spAutoFit/>
          </a:bodyPr>
          <a:lstStyle/>
          <a:p>
            <a:pPr algn="ct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“We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will not neglect the house of our God”  </a:t>
            </a:r>
            <a:r>
              <a:rPr lang="en-GB" sz="32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(v.39)</a:t>
            </a:r>
          </a:p>
          <a:p>
            <a:pPr algn="ctr"/>
            <a:r>
              <a:rPr lang="en-GB" sz="3200" b="1" dirty="0" smtClean="0">
                <a:ln>
                  <a:solidFill>
                    <a:schemeClr val="tx1"/>
                  </a:solidFill>
                </a:ln>
                <a:solidFill>
                  <a:srgbClr val="131DDD"/>
                </a:solidFill>
                <a:effectLst>
                  <a:glow rad="63500">
                    <a:schemeClr val="accent1">
                      <a:lumMod val="40000"/>
                      <a:lumOff val="60000"/>
                    </a:schemeClr>
                  </a:glow>
                  <a:outerShdw blurRad="38100" dist="38100" dir="2700000" algn="tl">
                    <a:srgbClr val="000000">
                      <a:alpha val="43137"/>
                    </a:srgbClr>
                  </a:outerShdw>
                </a:effectLst>
              </a:rPr>
              <a:t>Central principle</a:t>
            </a:r>
          </a:p>
          <a:p>
            <a:pPr algn="ctr"/>
            <a:r>
              <a:rPr lang="en-GB" sz="3200" b="1" dirty="0" smtClean="0">
                <a:ln>
                  <a:solidFill>
                    <a:schemeClr val="tx1"/>
                  </a:solidFill>
                </a:ln>
                <a:solidFill>
                  <a:srgbClr val="C00000"/>
                </a:solidFill>
                <a:effectLst>
                  <a:glow rad="63500">
                    <a:schemeClr val="accent1">
                      <a:lumMod val="40000"/>
                      <a:lumOff val="60000"/>
                    </a:schemeClr>
                  </a:glow>
                  <a:outerShdw blurRad="38100" dist="38100" dir="2700000" algn="tl">
                    <a:srgbClr val="000000">
                      <a:alpha val="43137"/>
                    </a:srgbClr>
                  </a:outerShdw>
                </a:effectLst>
              </a:rPr>
              <a:t>We should be committed to God’s house !</a:t>
            </a:r>
            <a:endParaRPr lang="en-GB" sz="3200" b="1" dirty="0">
              <a:ln>
                <a:solidFill>
                  <a:schemeClr val="tx1"/>
                </a:solidFill>
              </a:ln>
              <a:solidFill>
                <a:srgbClr val="C00000"/>
              </a:solidFill>
              <a:effectLst>
                <a:glow rad="63500">
                  <a:schemeClr val="accent1">
                    <a:lumMod val="40000"/>
                    <a:lumOff val="60000"/>
                  </a:schemeClr>
                </a:glow>
                <a:outerShdw blurRad="38100" dist="38100" dir="2700000" algn="tl">
                  <a:srgbClr val="000000">
                    <a:alpha val="43137"/>
                  </a:srgbClr>
                </a:outerShdw>
              </a:effectLst>
            </a:endParaRPr>
          </a:p>
          <a:p>
            <a:pPr algn="ctr"/>
            <a:endParaRPr lang="en-GB" dirty="0"/>
          </a:p>
        </p:txBody>
      </p:sp>
      <p:sp>
        <p:nvSpPr>
          <p:cNvPr id="6" name="TextBox 5"/>
          <p:cNvSpPr txBox="1"/>
          <p:nvPr/>
        </p:nvSpPr>
        <p:spPr>
          <a:xfrm>
            <a:off x="2573518" y="5422893"/>
            <a:ext cx="6994688" cy="1077218"/>
          </a:xfrm>
          <a:prstGeom prst="rect">
            <a:avLst/>
          </a:prstGeom>
          <a:noFill/>
        </p:spPr>
        <p:txBody>
          <a:bodyPr wrap="square" rtlCol="0">
            <a:spAutoFit/>
          </a:bodyPr>
          <a:lstStyle/>
          <a:p>
            <a:pPr marL="285750" indent="-285750">
              <a:buClr>
                <a:srgbClr val="002060"/>
              </a:buClr>
              <a:buFont typeface="Wingdings" panose="05000000000000000000" pitchFamily="2" charset="2"/>
              <a:buChar char="Ø"/>
            </a:pPr>
            <a:r>
              <a:rPr lang="en-GB" sz="2800" dirty="0" smtClean="0">
                <a:solidFill>
                  <a:srgbClr val="002060"/>
                </a:solidFill>
                <a:effectLst>
                  <a:glow rad="63500">
                    <a:schemeClr val="accent1">
                      <a:lumMod val="20000"/>
                      <a:lumOff val="80000"/>
                    </a:schemeClr>
                  </a:glow>
                  <a:outerShdw blurRad="38100" dist="38100" dir="2700000" algn="tl">
                    <a:srgbClr val="000000">
                      <a:alpha val="43137"/>
                    </a:srgbClr>
                  </a:outerShdw>
                </a:effectLst>
              </a:rPr>
              <a:t> </a:t>
            </a:r>
            <a:r>
              <a:rPr lang="en-GB" sz="3200" b="1" dirty="0" smtClean="0">
                <a:ln>
                  <a:solidFill>
                    <a:schemeClr val="tx1"/>
                  </a:solidFill>
                </a:ln>
                <a:solidFill>
                  <a:srgbClr val="002060"/>
                </a:solidFill>
                <a:effectLst>
                  <a:glow rad="63500">
                    <a:schemeClr val="accent1">
                      <a:lumMod val="20000"/>
                      <a:lumOff val="80000"/>
                    </a:schemeClr>
                  </a:glow>
                  <a:outerShdw blurRad="38100" dist="38100" dir="2700000" algn="tl">
                    <a:srgbClr val="000000">
                      <a:alpha val="43137"/>
                    </a:srgbClr>
                  </a:outerShdw>
                </a:effectLst>
              </a:rPr>
              <a:t>giving – giving our first fruits = money and time!</a:t>
            </a:r>
            <a:endParaRPr lang="en-GB" sz="3200" b="1" dirty="0">
              <a:ln>
                <a:solidFill>
                  <a:schemeClr val="tx1"/>
                </a:solidFill>
              </a:ln>
              <a:solidFill>
                <a:srgbClr val="002060"/>
              </a:solidFill>
              <a:effectLst>
                <a:glow rad="63500">
                  <a:schemeClr val="accent1">
                    <a:lumMod val="20000"/>
                    <a:lumOff val="8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2026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992078" y="1389027"/>
            <a:ext cx="10602891" cy="1877437"/>
          </a:xfrm>
          <a:prstGeom prst="rect">
            <a:avLst/>
          </a:prstGeom>
          <a:noFill/>
          <a:effectLst>
            <a:glow rad="63500">
              <a:schemeClr val="accent1">
                <a:lumMod val="40000"/>
                <a:lumOff val="60000"/>
              </a:schemeClr>
            </a:glow>
          </a:effectLst>
        </p:spPr>
        <p:txBody>
          <a:bodyPr wrap="square" rtlCol="0">
            <a:spAutoFit/>
          </a:bodyPr>
          <a:lstStyle/>
          <a:p>
            <a:pPr algn="ctr"/>
            <a:r>
              <a:rPr lang="en-GB" sz="3600" b="1" dirty="0" smtClean="0">
                <a:ln>
                  <a:solidFill>
                    <a:schemeClr val="tx1"/>
                  </a:solidFill>
                </a:ln>
                <a:solidFill>
                  <a:srgbClr val="C00000"/>
                </a:solidFill>
                <a:effectLst>
                  <a:glow rad="63500">
                    <a:schemeClr val="accent4">
                      <a:lumMod val="40000"/>
                      <a:lumOff val="60000"/>
                    </a:schemeClr>
                  </a:glow>
                  <a:outerShdw blurRad="38100" dist="38100" dir="2700000" algn="tl">
                    <a:srgbClr val="000000">
                      <a:alpha val="43137"/>
                    </a:srgbClr>
                  </a:outerShdw>
                </a:effectLst>
              </a:rPr>
              <a:t>Principle:</a:t>
            </a:r>
          </a:p>
          <a:p>
            <a:pPr algn="ctr"/>
            <a:r>
              <a:rPr lang="en-GB" sz="4000" b="1" i="1" dirty="0" smtClean="0">
                <a:ln>
                  <a:solidFill>
                    <a:schemeClr val="tx1"/>
                  </a:solidFill>
                </a:ln>
                <a:solidFill>
                  <a:schemeClr val="accent4"/>
                </a:solidFill>
                <a:effectLst>
                  <a:glow rad="38100">
                    <a:srgbClr val="FF0000"/>
                  </a:glow>
                  <a:outerShdw blurRad="38100" dist="38100" dir="2700000" algn="tl">
                    <a:srgbClr val="000000">
                      <a:alpha val="43137"/>
                    </a:srgbClr>
                  </a:outerShdw>
                </a:effectLst>
              </a:rPr>
              <a:t>The personal application of God’s truth </a:t>
            </a:r>
            <a:r>
              <a:rPr lang="en-GB" sz="4000" b="1" i="1" u="sng" dirty="0" smtClean="0">
                <a:ln>
                  <a:solidFill>
                    <a:schemeClr val="tx1"/>
                  </a:solidFill>
                </a:ln>
                <a:solidFill>
                  <a:schemeClr val="accent4"/>
                </a:solidFill>
                <a:effectLst>
                  <a:glow rad="38100">
                    <a:srgbClr val="FF0000"/>
                  </a:glow>
                  <a:outerShdw blurRad="38100" dist="38100" dir="2700000" algn="tl">
                    <a:srgbClr val="000000">
                      <a:alpha val="43137"/>
                    </a:srgbClr>
                  </a:outerShdw>
                </a:effectLst>
              </a:rPr>
              <a:t>must be</a:t>
            </a:r>
            <a:r>
              <a:rPr lang="en-GB" sz="4000" b="1" i="1" dirty="0" smtClean="0">
                <a:ln>
                  <a:solidFill>
                    <a:schemeClr val="tx1"/>
                  </a:solidFill>
                </a:ln>
                <a:solidFill>
                  <a:schemeClr val="accent4"/>
                </a:solidFill>
                <a:effectLst>
                  <a:glow rad="38100">
                    <a:srgbClr val="FF0000"/>
                  </a:glow>
                  <a:outerShdw blurRad="38100" dist="38100" dir="2700000" algn="tl">
                    <a:srgbClr val="000000">
                      <a:alpha val="43137"/>
                    </a:srgbClr>
                  </a:outerShdw>
                </a:effectLst>
              </a:rPr>
              <a:t> the outcome of personal spiritual renewal</a:t>
            </a:r>
            <a:endParaRPr lang="en-GB" sz="4000" b="1" i="1" dirty="0">
              <a:ln>
                <a:solidFill>
                  <a:schemeClr val="tx1"/>
                </a:solidFill>
              </a:ln>
              <a:solidFill>
                <a:schemeClr val="accent4"/>
              </a:solidFill>
              <a:effectLst>
                <a:glow rad="38100">
                  <a:srgbClr val="FF00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0810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8"/>
            <a:ext cx="11316514" cy="2369880"/>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r>
              <a:rPr lang="en-GB" sz="32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church </a:t>
            </a:r>
            <a:r>
              <a:rPr lang="en-GB" sz="32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life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(v.32-39)</a:t>
            </a:r>
          </a:p>
        </p:txBody>
      </p:sp>
      <p:sp>
        <p:nvSpPr>
          <p:cNvPr id="12" name="TextBox 11"/>
          <p:cNvSpPr txBox="1"/>
          <p:nvPr/>
        </p:nvSpPr>
        <p:spPr>
          <a:xfrm>
            <a:off x="91126" y="4168724"/>
            <a:ext cx="12009748" cy="369332"/>
          </a:xfrm>
          <a:prstGeom prst="rect">
            <a:avLst/>
          </a:prstGeom>
          <a:noFill/>
        </p:spPr>
        <p:txBody>
          <a:bodyPr wrap="square" rtlCol="0">
            <a:spAutoFit/>
          </a:bodyPr>
          <a:lstStyle/>
          <a:p>
            <a:endParaRPr lang="en-GB" b="1" i="1" dirty="0">
              <a:ln>
                <a:solidFill>
                  <a:schemeClr val="tx1"/>
                </a:solidFill>
              </a:ln>
              <a:solidFill>
                <a:srgbClr val="FF0000"/>
              </a:solidFill>
              <a:effectLst>
                <a:glow rad="63500">
                  <a:srgbClr val="FFFF00"/>
                </a:glow>
              </a:effectLst>
            </a:endParaRPr>
          </a:p>
        </p:txBody>
      </p:sp>
      <p:sp>
        <p:nvSpPr>
          <p:cNvPr id="13" name="TextBox 12"/>
          <p:cNvSpPr txBox="1"/>
          <p:nvPr/>
        </p:nvSpPr>
        <p:spPr>
          <a:xfrm>
            <a:off x="713731" y="3707059"/>
            <a:ext cx="10397765" cy="646331"/>
          </a:xfrm>
          <a:prstGeom prst="rect">
            <a:avLst/>
          </a:prstGeom>
          <a:noFill/>
        </p:spPr>
        <p:txBody>
          <a:bodyPr wrap="square" rtlCol="0">
            <a:spAutoFit/>
          </a:bodyPr>
          <a:lstStyle/>
          <a:p>
            <a:r>
              <a:rPr lang="en-GB" sz="3600" b="1" dirty="0" smtClean="0">
                <a:ln>
                  <a:solidFill>
                    <a:srgbClr val="FF0000"/>
                  </a:solidFill>
                </a:ln>
                <a:solidFill>
                  <a:srgbClr val="FFFF00"/>
                </a:solidFill>
                <a:effectLst>
                  <a:outerShdw blurRad="38100" dist="38100" dir="2700000" algn="tl">
                    <a:srgbClr val="000000">
                      <a:alpha val="43137"/>
                    </a:srgbClr>
                  </a:outerShdw>
                </a:effectLst>
              </a:rPr>
              <a:t>Conclusions:</a:t>
            </a:r>
            <a:endParaRPr lang="en-GB" sz="3600" b="1" dirty="0">
              <a:ln>
                <a:solidFill>
                  <a:srgbClr val="FF0000"/>
                </a:solidFill>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802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8"/>
            <a:ext cx="11316514"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church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life</a:t>
            </a: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984194" y="3189380"/>
            <a:ext cx="9935852" cy="400110"/>
          </a:xfrm>
          <a:prstGeom prst="rect">
            <a:avLst/>
          </a:prstGeom>
          <a:noFill/>
        </p:spPr>
        <p:txBody>
          <a:bodyPr wrap="square" rtlCol="0">
            <a:spAutoFit/>
          </a:bodyPr>
          <a:lstStyle/>
          <a:p>
            <a:r>
              <a:rPr lang="en-GB" sz="2000" b="1" dirty="0" smtClean="0"/>
              <a:t> 					</a:t>
            </a:r>
            <a:r>
              <a:rPr lang="en-GB" sz="2000" b="1" dirty="0" smtClean="0">
                <a:ln>
                  <a:solidFill>
                    <a:srgbClr val="FF0000"/>
                  </a:solidFill>
                </a:ln>
                <a:solidFill>
                  <a:srgbClr val="FFFF00"/>
                </a:solidFill>
              </a:rPr>
              <a:t>(</a:t>
            </a:r>
            <a:r>
              <a:rPr lang="en-GB" sz="2000" b="1" dirty="0" smtClean="0">
                <a:ln>
                  <a:solidFill>
                    <a:srgbClr val="FF0000"/>
                  </a:solidFill>
                </a:ln>
                <a:solidFill>
                  <a:srgbClr val="FFFF00"/>
                </a:solidFill>
              </a:rPr>
              <a:t>v.32-39)</a:t>
            </a:r>
            <a:endParaRPr lang="en-GB" sz="2000" b="1" dirty="0">
              <a:ln>
                <a:solidFill>
                  <a:srgbClr val="FF0000"/>
                </a:solidFill>
              </a:ln>
            </a:endParaRPr>
          </a:p>
        </p:txBody>
      </p:sp>
      <p:sp>
        <p:nvSpPr>
          <p:cNvPr id="12" name="TextBox 11"/>
          <p:cNvSpPr txBox="1"/>
          <p:nvPr/>
        </p:nvSpPr>
        <p:spPr>
          <a:xfrm>
            <a:off x="91126" y="4168724"/>
            <a:ext cx="12009748" cy="369332"/>
          </a:xfrm>
          <a:prstGeom prst="rect">
            <a:avLst/>
          </a:prstGeom>
          <a:noFill/>
        </p:spPr>
        <p:txBody>
          <a:bodyPr wrap="square" rtlCol="0">
            <a:spAutoFit/>
          </a:bodyPr>
          <a:lstStyle/>
          <a:p>
            <a:endParaRPr lang="en-GB" b="1" i="1" dirty="0">
              <a:ln>
                <a:solidFill>
                  <a:schemeClr val="tx1"/>
                </a:solidFill>
              </a:ln>
              <a:solidFill>
                <a:srgbClr val="FF0000"/>
              </a:solidFill>
              <a:effectLst>
                <a:glow rad="63500">
                  <a:srgbClr val="FFFF00"/>
                </a:glow>
              </a:effectLst>
            </a:endParaRPr>
          </a:p>
        </p:txBody>
      </p:sp>
      <p:sp>
        <p:nvSpPr>
          <p:cNvPr id="13" name="TextBox 12"/>
          <p:cNvSpPr txBox="1"/>
          <p:nvPr/>
        </p:nvSpPr>
        <p:spPr>
          <a:xfrm>
            <a:off x="641024" y="3660893"/>
            <a:ext cx="10397765" cy="1200329"/>
          </a:xfrm>
          <a:prstGeom prst="rect">
            <a:avLst/>
          </a:prstGeom>
          <a:noFill/>
        </p:spPr>
        <p:txBody>
          <a:bodyPr wrap="square" rtlCol="0">
            <a:spAutoFit/>
          </a:bodyPr>
          <a:lstStyle/>
          <a:p>
            <a:r>
              <a:rPr lang="en-GB" sz="3600" b="1" dirty="0" smtClean="0">
                <a:ln>
                  <a:solidFill>
                    <a:srgbClr val="FF0000"/>
                  </a:solidFill>
                </a:ln>
                <a:solidFill>
                  <a:srgbClr val="FFFF00"/>
                </a:solidFill>
                <a:effectLst>
                  <a:outerShdw blurRad="38100" dist="38100" dir="2700000" algn="tl">
                    <a:srgbClr val="000000">
                      <a:alpha val="43137"/>
                    </a:srgbClr>
                  </a:outerShdw>
                </a:effectLst>
              </a:rPr>
              <a:t>Conclusions:</a:t>
            </a:r>
          </a:p>
          <a:p>
            <a:pPr marL="1795463" indent="-542925">
              <a:buClr>
                <a:srgbClr val="131DDD"/>
              </a:buClr>
              <a:buFont typeface="+mj-lt"/>
              <a:buAutoNum type="arabicParenR"/>
            </a:pPr>
            <a:r>
              <a:rPr lang="en-GB" sz="3600" b="1" dirty="0">
                <a:ln>
                  <a:solidFill>
                    <a:schemeClr val="accent1">
                      <a:lumMod val="40000"/>
                      <a:lumOff val="60000"/>
                    </a:schemeClr>
                  </a:solidFill>
                </a:ln>
                <a:solidFill>
                  <a:srgbClr val="0070C0"/>
                </a:solidFill>
                <a:effectLst>
                  <a:outerShdw blurRad="38100" dist="38100" dir="2700000" algn="tl">
                    <a:srgbClr val="000000">
                      <a:alpha val="43137"/>
                    </a:srgbClr>
                  </a:outerShdw>
                </a:effectLst>
              </a:rPr>
              <a:t>	</a:t>
            </a:r>
            <a:r>
              <a:rPr lang="en-GB" sz="2800" b="1" dirty="0" smtClean="0">
                <a:ln>
                  <a:solidFill>
                    <a:srgbClr val="131DDD"/>
                  </a:solidFill>
                </a:ln>
                <a:solidFill>
                  <a:srgbClr val="131DDD"/>
                </a:solidFill>
                <a:effectLst>
                  <a:glow rad="63500">
                    <a:schemeClr val="tx2">
                      <a:lumMod val="20000"/>
                      <a:lumOff val="8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Apply Scripture specifically to lives</a:t>
            </a:r>
            <a:r>
              <a:rPr lang="en-GB" sz="3600" b="1" dirty="0" smtClean="0">
                <a:ln>
                  <a:solidFill>
                    <a:schemeClr val="accent1">
                      <a:lumMod val="40000"/>
                      <a:lumOff val="60000"/>
                    </a:schemeClr>
                  </a:solidFill>
                </a:ln>
                <a:solidFill>
                  <a:srgbClr val="0070C0"/>
                </a:solidFill>
                <a:effectLst>
                  <a:outerShdw blurRad="38100" dist="38100" dir="2700000" algn="tl">
                    <a:srgbClr val="000000">
                      <a:alpha val="43137"/>
                    </a:srgbClr>
                  </a:outerShdw>
                </a:effectLst>
              </a:rPr>
              <a:t>		</a:t>
            </a:r>
            <a:endParaRPr lang="en-GB" sz="3600" b="1" dirty="0">
              <a:ln>
                <a:solidFill>
                  <a:schemeClr val="accent1">
                    <a:lumMod val="40000"/>
                    <a:lumOff val="60000"/>
                  </a:schemeClr>
                </a:solidFill>
              </a:ln>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1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695"/>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8"/>
            <a:ext cx="11316514" cy="2246769"/>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(9:38-10:27)</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begins with understanding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(v.28-29)</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Broader implications of beginning at home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(v.30)</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the workplace </a:t>
            </a:r>
            <a:r>
              <a:rPr lang="en-GB" sz="20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(v.31)</a:t>
            </a:r>
          </a:p>
          <a:p>
            <a:pPr marL="742950" indent="-742950">
              <a:buFont typeface="+mj-lt"/>
              <a:buAutoNum type="arabicPeriod"/>
            </a:pP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to church </a:t>
            </a:r>
            <a:r>
              <a:rPr lang="en-GB" sz="28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life</a:t>
            </a:r>
          </a:p>
        </p:txBody>
      </p:sp>
      <p:sp>
        <p:nvSpPr>
          <p:cNvPr id="8" name="TextBox 7"/>
          <p:cNvSpPr txBox="1"/>
          <p:nvPr/>
        </p:nvSpPr>
        <p:spPr>
          <a:xfrm>
            <a:off x="1523999" y="3466479"/>
            <a:ext cx="9769855" cy="584775"/>
          </a:xfrm>
          <a:prstGeom prst="rect">
            <a:avLst/>
          </a:prstGeom>
          <a:noFill/>
        </p:spPr>
        <p:txBody>
          <a:bodyPr wrap="square" rtlCol="0">
            <a:spAutoFit/>
          </a:bodyPr>
          <a:lstStyle/>
          <a:p>
            <a:pPr marL="514350" indent="-514350">
              <a:buAutoNum type="arabicPeriod"/>
            </a:pPr>
            <a:endParaRPr lang="en-GB" sz="3200" b="1" dirty="0">
              <a:solidFill>
                <a:srgbClr val="002060"/>
              </a:solidFill>
              <a:effectLst>
                <a:glow rad="63500">
                  <a:srgbClr val="FFFF00"/>
                </a:glow>
              </a:effectLst>
            </a:endParaRPr>
          </a:p>
        </p:txBody>
      </p:sp>
      <p:sp>
        <p:nvSpPr>
          <p:cNvPr id="10" name="TextBox 9"/>
          <p:cNvSpPr txBox="1"/>
          <p:nvPr/>
        </p:nvSpPr>
        <p:spPr>
          <a:xfrm>
            <a:off x="1527142" y="3206082"/>
            <a:ext cx="9935852" cy="400110"/>
          </a:xfrm>
          <a:prstGeom prst="rect">
            <a:avLst/>
          </a:prstGeom>
          <a:noFill/>
        </p:spPr>
        <p:txBody>
          <a:bodyPr wrap="square" rtlCol="0">
            <a:spAutoFit/>
          </a:bodyPr>
          <a:lstStyle/>
          <a:p>
            <a:r>
              <a:rPr lang="en-GB" sz="2000" b="1" dirty="0" smtClean="0"/>
              <a:t> 				</a:t>
            </a:r>
            <a:r>
              <a:rPr lang="en-GB" sz="2000" b="1" dirty="0" smtClean="0"/>
              <a:t>     </a:t>
            </a:r>
            <a:r>
              <a:rPr lang="en-GB" sz="2000" b="1" dirty="0" smtClean="0">
                <a:ln>
                  <a:solidFill>
                    <a:srgbClr val="FF0000"/>
                  </a:solidFill>
                </a:ln>
                <a:solidFill>
                  <a:srgbClr val="FFFF00"/>
                </a:solidFill>
              </a:rPr>
              <a:t>(</a:t>
            </a:r>
            <a:r>
              <a:rPr lang="en-GB" sz="2000" b="1" dirty="0" smtClean="0">
                <a:ln>
                  <a:solidFill>
                    <a:srgbClr val="FF0000"/>
                  </a:solidFill>
                </a:ln>
                <a:solidFill>
                  <a:srgbClr val="FFFF00"/>
                </a:solidFill>
              </a:rPr>
              <a:t>v.32-39)</a:t>
            </a:r>
            <a:endParaRPr lang="en-GB" sz="2000" b="1" dirty="0">
              <a:ln>
                <a:solidFill>
                  <a:srgbClr val="FF0000"/>
                </a:solidFill>
              </a:ln>
            </a:endParaRPr>
          </a:p>
        </p:txBody>
      </p:sp>
      <p:sp>
        <p:nvSpPr>
          <p:cNvPr id="12" name="TextBox 11"/>
          <p:cNvSpPr txBox="1"/>
          <p:nvPr/>
        </p:nvSpPr>
        <p:spPr>
          <a:xfrm>
            <a:off x="91126" y="4168724"/>
            <a:ext cx="12009748" cy="369332"/>
          </a:xfrm>
          <a:prstGeom prst="rect">
            <a:avLst/>
          </a:prstGeom>
          <a:noFill/>
        </p:spPr>
        <p:txBody>
          <a:bodyPr wrap="square" rtlCol="0">
            <a:spAutoFit/>
          </a:bodyPr>
          <a:lstStyle/>
          <a:p>
            <a:endParaRPr lang="en-GB" b="1" i="1" dirty="0">
              <a:ln>
                <a:solidFill>
                  <a:schemeClr val="tx1"/>
                </a:solidFill>
              </a:ln>
              <a:solidFill>
                <a:srgbClr val="FF0000"/>
              </a:solidFill>
              <a:effectLst>
                <a:glow rad="63500">
                  <a:srgbClr val="FFFF00"/>
                </a:glow>
              </a:effectLst>
            </a:endParaRPr>
          </a:p>
        </p:txBody>
      </p:sp>
      <p:sp>
        <p:nvSpPr>
          <p:cNvPr id="13" name="TextBox 12"/>
          <p:cNvSpPr txBox="1"/>
          <p:nvPr/>
        </p:nvSpPr>
        <p:spPr>
          <a:xfrm>
            <a:off x="641024" y="3660893"/>
            <a:ext cx="10397765" cy="1631216"/>
          </a:xfrm>
          <a:prstGeom prst="rect">
            <a:avLst/>
          </a:prstGeom>
          <a:noFill/>
        </p:spPr>
        <p:txBody>
          <a:bodyPr wrap="square" rtlCol="0">
            <a:spAutoFit/>
          </a:bodyPr>
          <a:lstStyle/>
          <a:p>
            <a:r>
              <a:rPr lang="en-GB" sz="3600" b="1" dirty="0" smtClean="0">
                <a:ln>
                  <a:solidFill>
                    <a:srgbClr val="FF0000"/>
                  </a:solidFill>
                </a:ln>
                <a:solidFill>
                  <a:srgbClr val="FFFF00"/>
                </a:solidFill>
                <a:effectLst>
                  <a:outerShdw blurRad="38100" dist="38100" dir="2700000" algn="tl">
                    <a:srgbClr val="000000">
                      <a:alpha val="43137"/>
                    </a:srgbClr>
                  </a:outerShdw>
                </a:effectLst>
              </a:rPr>
              <a:t>Conclusions:</a:t>
            </a:r>
          </a:p>
          <a:p>
            <a:pPr marL="1795463" indent="-542925">
              <a:buClr>
                <a:srgbClr val="131DDD"/>
              </a:buClr>
              <a:buFont typeface="+mj-lt"/>
              <a:buAutoNum type="arabicParenR"/>
            </a:pPr>
            <a:r>
              <a:rPr lang="en-GB" sz="2800" b="1" dirty="0" smtClean="0">
                <a:ln>
                  <a:solidFill>
                    <a:srgbClr val="131DDD"/>
                  </a:solidFill>
                </a:ln>
                <a:solidFill>
                  <a:srgbClr val="131DDD"/>
                </a:solidFill>
                <a:effectLst>
                  <a:glow rad="63500">
                    <a:schemeClr val="tx2">
                      <a:lumMod val="20000"/>
                      <a:lumOff val="8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Apply Scripture specifically to lives</a:t>
            </a:r>
          </a:p>
          <a:p>
            <a:pPr marL="1795463" indent="-542925">
              <a:buClr>
                <a:srgbClr val="131DDD"/>
              </a:buClr>
              <a:buFont typeface="+mj-lt"/>
              <a:buAutoNum type="arabicParenR"/>
            </a:pPr>
            <a:r>
              <a:rPr lang="en-GB" sz="2800" b="1" dirty="0" smtClean="0">
                <a:ln>
                  <a:solidFill>
                    <a:srgbClr val="131DDD"/>
                  </a:solidFill>
                </a:ln>
                <a:solidFill>
                  <a:srgbClr val="131DDD"/>
                </a:solidFill>
                <a:effectLst>
                  <a:glow rad="63500">
                    <a:schemeClr val="tx2">
                      <a:lumMod val="20000"/>
                      <a:lumOff val="8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Write down what we determine to do</a:t>
            </a:r>
            <a:r>
              <a:rPr lang="en-GB" sz="3600" b="1" dirty="0" smtClean="0">
                <a:ln>
                  <a:solidFill>
                    <a:schemeClr val="accent1">
                      <a:lumMod val="40000"/>
                      <a:lumOff val="60000"/>
                    </a:schemeClr>
                  </a:solidFill>
                </a:ln>
                <a:solidFill>
                  <a:srgbClr val="0070C0"/>
                </a:solidFill>
                <a:effectLst>
                  <a:outerShdw blurRad="38100" dist="38100" dir="2700000" algn="tl">
                    <a:srgbClr val="000000">
                      <a:alpha val="43137"/>
                    </a:srgbClr>
                  </a:outerShdw>
                </a:effectLst>
              </a:rPr>
              <a:t>		</a:t>
            </a:r>
            <a:endParaRPr lang="en-GB" sz="3600" b="1" dirty="0">
              <a:ln>
                <a:solidFill>
                  <a:schemeClr val="accent1">
                    <a:lumMod val="40000"/>
                    <a:lumOff val="60000"/>
                  </a:schemeClr>
                </a:solidFill>
              </a:ln>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767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0953946" cy="3416320"/>
          </a:xfrm>
          <a:prstGeom prst="rect">
            <a:avLst/>
          </a:prstGeom>
          <a:noFill/>
          <a:ln>
            <a:noFill/>
          </a:ln>
          <a:effectLst>
            <a:glow rad="63500">
              <a:schemeClr val="accent1">
                <a:lumMod val="40000"/>
                <a:lumOff val="60000"/>
              </a:schemeClr>
            </a:glow>
          </a:effectLst>
        </p:spPr>
        <p:txBody>
          <a:bodyPr wrap="square" rtlCol="0">
            <a:spAutoFit/>
          </a:bodyPr>
          <a:lstStyle/>
          <a:p>
            <a:r>
              <a:rPr lang="en-GB" sz="3600" b="1" dirty="0" smtClean="0">
                <a:ln>
                  <a:solidFill>
                    <a:schemeClr val="tx1"/>
                  </a:solidFill>
                </a:ln>
                <a:solidFill>
                  <a:schemeClr val="accent4"/>
                </a:solidFill>
                <a:effectLst>
                  <a:glow rad="38100">
                    <a:srgbClr val="FF0000"/>
                  </a:glow>
                  <a:outerShdw blurRad="38100" dist="38100" dir="2700000" algn="tl">
                    <a:srgbClr val="000000">
                      <a:alpha val="43137"/>
                    </a:srgbClr>
                  </a:outerShdw>
                </a:effectLst>
              </a:rPr>
              <a:t>Spurgeon: </a:t>
            </a:r>
            <a:r>
              <a:rPr lang="en-GB" sz="3600" b="1" i="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“I have found, in my own spiritual life, that the more rules I lay down for myself, the more sins I commit. The habit of regular morning and evening prayer is one which is indispensable to a believer’s life, but the prescribing of a length of prayer may engender into bondage and strangle prayer rather than assist it.”   </a:t>
            </a:r>
            <a:endParaRPr lang="en-GB" sz="3600" b="1" i="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29666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0953946" cy="646331"/>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(9:38-10:27)</a:t>
            </a:r>
            <a:endParaRPr lang="en-GB" sz="36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6009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0953946" cy="646331"/>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(9:38-10:27)</a:t>
            </a:r>
            <a:endParaRPr lang="en-GB" sz="36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111604"/>
            <a:ext cx="9505361" cy="58477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Leaders, Levites and priests – detailed list: 10:1-27</a:t>
            </a:r>
            <a:endParaRPr lang="en-GB" sz="3200" b="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2090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637229" y="2974156"/>
            <a:ext cx="65" cy="276999"/>
          </a:xfrm>
          <a:prstGeom prst="rect">
            <a:avLst/>
          </a:prstGeom>
          <a:noFill/>
        </p:spPr>
        <p:txBody>
          <a:bodyPr wrap="none" lIns="0" tIns="0" rIns="0" bIns="0" rtlCol="0">
            <a:spAutoFit/>
          </a:bodyPr>
          <a:lstStyle/>
          <a:p>
            <a:endParaRPr lang="en-GB" dirty="0"/>
          </a:p>
        </p:txBody>
      </p:sp>
      <p:sp>
        <p:nvSpPr>
          <p:cNvPr id="5" name="TextBox 4"/>
          <p:cNvSpPr txBox="1"/>
          <p:nvPr/>
        </p:nvSpPr>
        <p:spPr>
          <a:xfrm>
            <a:off x="1336431" y="712177"/>
            <a:ext cx="9583615" cy="584775"/>
          </a:xfrm>
          <a:prstGeom prst="rect">
            <a:avLst/>
          </a:prstGeom>
          <a:noFill/>
        </p:spPr>
        <p:txBody>
          <a:bodyPr wrap="square" rtlCol="0">
            <a:spAutoFit/>
          </a:bodyPr>
          <a:lstStyle/>
          <a:p>
            <a:pPr algn="ctr"/>
            <a:r>
              <a:rPr lang="en-GB" sz="3200" b="1" dirty="0" smtClean="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rPr>
              <a:t>Nehemiah 10:1-39</a:t>
            </a:r>
            <a:endParaRPr lang="en-GB" sz="3200" b="1" dirty="0">
              <a:ln>
                <a:solidFill>
                  <a:schemeClr val="tx1"/>
                </a:solidFill>
              </a:ln>
              <a:solidFill>
                <a:schemeClr val="accent4">
                  <a:lumMod val="40000"/>
                  <a:lumOff val="60000"/>
                </a:schemeClr>
              </a:solidFill>
              <a:effectLst>
                <a:glow rad="63500">
                  <a:schemeClr val="accent4">
                    <a:lumMod val="50000"/>
                  </a:schemeClr>
                </a:glow>
                <a:outerShdw blurRad="38100" dist="38100" dir="2700000" algn="tl">
                  <a:srgbClr val="000000">
                    <a:alpha val="43137"/>
                  </a:srgbClr>
                </a:outerShdw>
              </a:effectLst>
            </a:endParaRPr>
          </a:p>
        </p:txBody>
      </p:sp>
      <p:sp>
        <p:nvSpPr>
          <p:cNvPr id="9" name="TextBox 8"/>
          <p:cNvSpPr txBox="1"/>
          <p:nvPr/>
        </p:nvSpPr>
        <p:spPr>
          <a:xfrm>
            <a:off x="641024" y="1389027"/>
            <a:ext cx="10953946" cy="646331"/>
          </a:xfrm>
          <a:prstGeom prst="rect">
            <a:avLst/>
          </a:prstGeom>
          <a:noFill/>
          <a:ln>
            <a:noFill/>
          </a:ln>
          <a:effectLst>
            <a:glow rad="63500">
              <a:schemeClr val="accent1">
                <a:lumMod val="40000"/>
                <a:lumOff val="60000"/>
              </a:schemeClr>
            </a:glow>
          </a:effectLst>
        </p:spPr>
        <p:txBody>
          <a:bodyPr wrap="square" rtlCol="0">
            <a:spAutoFit/>
          </a:bodyPr>
          <a:lstStyle/>
          <a:p>
            <a:pPr marL="742950" indent="-742950">
              <a:buFont typeface="+mj-lt"/>
              <a:buAutoNum type="arabicPeriod"/>
            </a:pPr>
            <a:r>
              <a:rPr lang="en-GB" sz="3600" b="1" dirty="0" smtClean="0">
                <a:ln>
                  <a:solidFill>
                    <a:schemeClr val="tx1"/>
                  </a:solidFill>
                </a:ln>
                <a:solidFill>
                  <a:srgbClr val="FFFF00"/>
                </a:solidFill>
                <a:effectLst>
                  <a:glow rad="38100">
                    <a:srgbClr val="FF0000"/>
                  </a:glow>
                  <a:outerShdw blurRad="38100" dist="38100" dir="2700000" algn="tl">
                    <a:srgbClr val="000000">
                      <a:alpha val="43137"/>
                    </a:srgbClr>
                  </a:outerShdw>
                </a:effectLst>
              </a:rPr>
              <a:t>Truth applied starts at the top (9:38-10:27)</a:t>
            </a:r>
            <a:endParaRPr lang="en-GB" sz="3600" b="1" dirty="0">
              <a:ln>
                <a:solidFill>
                  <a:schemeClr val="tx1"/>
                </a:solidFill>
              </a:ln>
              <a:solidFill>
                <a:srgbClr val="FFFF00"/>
              </a:solidFill>
              <a:effectLst>
                <a:glow rad="38100">
                  <a:srgbClr val="FF0000"/>
                </a:glow>
                <a:outerShdw blurRad="38100" dist="38100" dir="2700000" algn="tl">
                  <a:srgbClr val="000000">
                    <a:alpha val="43137"/>
                  </a:srgbClr>
                </a:outerShdw>
              </a:effectLst>
            </a:endParaRPr>
          </a:p>
        </p:txBody>
      </p:sp>
      <p:sp>
        <p:nvSpPr>
          <p:cNvPr id="6" name="TextBox 5"/>
          <p:cNvSpPr txBox="1"/>
          <p:nvPr/>
        </p:nvSpPr>
        <p:spPr>
          <a:xfrm>
            <a:off x="1524000" y="2111604"/>
            <a:ext cx="9873006" cy="95410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24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Leaders, Levites and priests – detailed list: 10:1-27</a:t>
            </a:r>
          </a:p>
          <a:p>
            <a:pPr marL="285750" indent="-285750">
              <a:buFont typeface="Arial" panose="020B0604020202020204" pitchFamily="34" charset="0"/>
              <a:buChar char="•"/>
            </a:pPr>
            <a:r>
              <a:rPr lang="en-GB" sz="3200" b="1" dirty="0" smtClean="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rPr>
              <a:t>Ezra the absentee? No! Son of Seraiah (Ezra 7:2)</a:t>
            </a:r>
            <a:endParaRPr lang="en-GB" sz="3200" b="1" dirty="0">
              <a:ln>
                <a:solidFill>
                  <a:schemeClr val="tx1"/>
                </a:solidFill>
              </a:ln>
              <a:solidFill>
                <a:srgbClr val="002060"/>
              </a:solidFill>
              <a:effectLst>
                <a:glow rad="127000">
                  <a:schemeClr val="accent1">
                    <a:lumMod val="40000"/>
                    <a:lumOff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68765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3682</TotalTime>
  <Words>2502</Words>
  <Application>Microsoft Office PowerPoint</Application>
  <PresentationFormat>Widescreen</PresentationFormat>
  <Paragraphs>347</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Howells</dc:creator>
  <cp:lastModifiedBy>Colin Howells</cp:lastModifiedBy>
  <cp:revision>156</cp:revision>
  <dcterms:created xsi:type="dcterms:W3CDTF">2014-11-09T19:14:12Z</dcterms:created>
  <dcterms:modified xsi:type="dcterms:W3CDTF">2015-08-23T08:36:41Z</dcterms:modified>
</cp:coreProperties>
</file>